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56" r:id="rId2"/>
    <p:sldId id="756" r:id="rId3"/>
    <p:sldId id="366" r:id="rId4"/>
    <p:sldId id="867" r:id="rId5"/>
    <p:sldId id="845" r:id="rId6"/>
    <p:sldId id="892" r:id="rId7"/>
    <p:sldId id="809" r:id="rId8"/>
    <p:sldId id="850" r:id="rId9"/>
    <p:sldId id="893" r:id="rId10"/>
    <p:sldId id="853" r:id="rId11"/>
    <p:sldId id="815" r:id="rId12"/>
    <p:sldId id="807" r:id="rId13"/>
    <p:sldId id="829" r:id="rId14"/>
    <p:sldId id="799" r:id="rId15"/>
    <p:sldId id="828" r:id="rId16"/>
    <p:sldId id="852" r:id="rId17"/>
    <p:sldId id="802" r:id="rId18"/>
    <p:sldId id="876" r:id="rId19"/>
    <p:sldId id="898" r:id="rId20"/>
    <p:sldId id="844" r:id="rId21"/>
    <p:sldId id="835" r:id="rId22"/>
    <p:sldId id="837" r:id="rId23"/>
    <p:sldId id="874" r:id="rId24"/>
    <p:sldId id="888" r:id="rId25"/>
    <p:sldId id="889" r:id="rId26"/>
    <p:sldId id="878" r:id="rId27"/>
    <p:sldId id="880" r:id="rId28"/>
    <p:sldId id="887" r:id="rId29"/>
    <p:sldId id="899" r:id="rId30"/>
    <p:sldId id="884" r:id="rId31"/>
    <p:sldId id="891" r:id="rId32"/>
    <p:sldId id="883" r:id="rId33"/>
    <p:sldId id="849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Golos Text" panose="020B0604020202020204" charset="0"/>
      <p:regular r:id="rId43"/>
      <p:bold r:id="rId4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orient="horz" pos="2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Шанин Алексей Андреевич" initials="ШАА" lastIdx="1" clrIdx="0">
    <p:extLst>
      <p:ext uri="{19B8F6BF-5375-455C-9EA6-DF929625EA0E}">
        <p15:presenceInfo xmlns:p15="http://schemas.microsoft.com/office/powerpoint/2012/main" userId="S-1-5-21-2141110276-3515784747-1054644738-2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B489"/>
    <a:srgbClr val="F7A71E"/>
    <a:srgbClr val="6A6A6A"/>
    <a:srgbClr val="63088A"/>
    <a:srgbClr val="FFFFFF"/>
    <a:srgbClr val="F2F2F2"/>
    <a:srgbClr val="8134A7"/>
    <a:srgbClr val="670E8E"/>
    <a:srgbClr val="701B96"/>
    <a:srgbClr val="752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4" autoAdjust="0"/>
    <p:restoredTop sz="95847" autoAdjust="0"/>
  </p:normalViewPr>
  <p:slideViewPr>
    <p:cSldViewPr snapToGrid="0" showGuides="1">
      <p:cViewPr varScale="1">
        <p:scale>
          <a:sx n="148" d="100"/>
          <a:sy n="148" d="100"/>
        </p:scale>
        <p:origin x="92" y="948"/>
      </p:cViewPr>
      <p:guideLst>
        <p:guide pos="438"/>
        <p:guide orient="horz" pos="29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008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AB02834-CE21-4F80-9715-8BAD5FCB80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0196F5-1F7C-4F17-9F30-20C78C9BA7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EC214-932D-48EB-A5ED-94CCA32AEFB9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78DA05-02F4-468F-80AD-4748DA701C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A8F5EC-2349-44AA-9242-B8142C7CB9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53139-7307-4BBF-B6E4-2D80B44F7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142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B9F43-682E-40A3-B58B-277C22AA857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70032-D7E2-4C41-8A50-E91EE750B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82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6456-2B73-45CC-96E6-82F915969A4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32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1E3D5AB-EAF5-4AB9-AA3C-7F555CD72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689805"/>
            <a:ext cx="7171508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 err="1"/>
              <a:t>Golos</a:t>
            </a:r>
            <a:r>
              <a:rPr lang="en-US" dirty="0"/>
              <a:t> Text</a:t>
            </a:r>
            <a:r>
              <a:rPr lang="ru-RU" dirty="0"/>
              <a:t>, 36)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524774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10668337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78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3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6842172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0171410-0F63-4F15-A816-DD8576AE3D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3386" y="1385888"/>
            <a:ext cx="3530413" cy="43592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0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схем и </a:t>
            </a:r>
            <a:r>
              <a:rPr lang="ru-RU" dirty="0" err="1"/>
              <a:t>таймлайнов</a:t>
            </a:r>
            <a:endParaRPr lang="ru-RU" dirty="0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170" name="Номер слайда 2">
            <a:extLst>
              <a:ext uri="{FF2B5EF4-FFF2-40B4-BE49-F238E27FC236}">
                <a16:creationId xmlns:a16="http://schemas.microsoft.com/office/drawing/2014/main" id="{18B9E7BA-31B2-4945-9990-C72D8C7ECD90}"/>
              </a:ext>
            </a:extLst>
          </p:cNvPr>
          <p:cNvSpPr txBox="1">
            <a:spLocks/>
          </p:cNvSpPr>
          <p:nvPr userDrawn="1"/>
        </p:nvSpPr>
        <p:spPr>
          <a:xfrm>
            <a:off x="11454642" y="6356350"/>
            <a:ext cx="517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28261B-9F3A-4DC5-9EFB-9BA3510BF8D2}" type="slidenum">
              <a:rPr lang="ru-RU" smtClean="0">
                <a:latin typeface="Golos Text" panose="020B0503020202020204" pitchFamily="34" charset="0"/>
                <a:ea typeface="Golos Text" panose="020B0503020202020204" pitchFamily="34" charset="0"/>
              </a:rPr>
              <a:pPr/>
              <a:t>‹#›</a:t>
            </a:fld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1" name="Прямоугольник: скругленные углы 170">
            <a:extLst>
              <a:ext uri="{FF2B5EF4-FFF2-40B4-BE49-F238E27FC236}">
                <a16:creationId xmlns:a16="http://schemas.microsoft.com/office/drawing/2014/main" id="{E5674A37-F734-4509-A883-1A5762780D9D}"/>
              </a:ext>
            </a:extLst>
          </p:cNvPr>
          <p:cNvSpPr/>
          <p:nvPr userDrawn="1"/>
        </p:nvSpPr>
        <p:spPr>
          <a:xfrm>
            <a:off x="685463" y="1421475"/>
            <a:ext cx="5726371" cy="24022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E72D0EB9-C280-42EF-BB81-EE1C21403CBB}"/>
              </a:ext>
            </a:extLst>
          </p:cNvPr>
          <p:cNvSpPr/>
          <p:nvPr userDrawn="1"/>
        </p:nvSpPr>
        <p:spPr>
          <a:xfrm>
            <a:off x="1132773" y="2715776"/>
            <a:ext cx="307778" cy="307778"/>
          </a:xfrm>
          <a:prstGeom prst="ellipse">
            <a:avLst/>
          </a:prstGeom>
          <a:solidFill>
            <a:srgbClr val="BD8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1</a:t>
            </a: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617C1443-8B52-409E-BF60-9FBCDA1426D5}"/>
              </a:ext>
            </a:extLst>
          </p:cNvPr>
          <p:cNvSpPr/>
          <p:nvPr userDrawn="1"/>
        </p:nvSpPr>
        <p:spPr>
          <a:xfrm>
            <a:off x="4572308" y="2715776"/>
            <a:ext cx="307778" cy="307778"/>
          </a:xfrm>
          <a:prstGeom prst="ellipse">
            <a:avLst/>
          </a:prstGeom>
          <a:solidFill>
            <a:srgbClr val="9A5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6</a:t>
            </a:r>
          </a:p>
        </p:txBody>
      </p:sp>
      <p:cxnSp>
        <p:nvCxnSpPr>
          <p:cNvPr id="174" name="Прямая со стрелкой 173">
            <a:extLst>
              <a:ext uri="{FF2B5EF4-FFF2-40B4-BE49-F238E27FC236}">
                <a16:creationId xmlns:a16="http://schemas.microsoft.com/office/drawing/2014/main" id="{578DD0F6-BBA8-47E4-B660-F3D0A5C10214}"/>
              </a:ext>
            </a:extLst>
          </p:cNvPr>
          <p:cNvCxnSpPr>
            <a:cxnSpLocks/>
            <a:endCxn id="172" idx="2"/>
          </p:cNvCxnSpPr>
          <p:nvPr userDrawn="1"/>
        </p:nvCxnSpPr>
        <p:spPr>
          <a:xfrm>
            <a:off x="685463" y="2869665"/>
            <a:ext cx="44731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8096891D-FC63-44D8-896D-AF14EE64FD8F}"/>
              </a:ext>
            </a:extLst>
          </p:cNvPr>
          <p:cNvSpPr/>
          <p:nvPr userDrawn="1"/>
        </p:nvSpPr>
        <p:spPr>
          <a:xfrm>
            <a:off x="685463" y="1447423"/>
            <a:ext cx="572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889C6ABB-451D-491B-8F97-5BE3EB0CAC4D}"/>
              </a:ext>
            </a:extLst>
          </p:cNvPr>
          <p:cNvSpPr/>
          <p:nvPr userDrawn="1"/>
        </p:nvSpPr>
        <p:spPr>
          <a:xfrm>
            <a:off x="1857624" y="2715776"/>
            <a:ext cx="307778" cy="307778"/>
          </a:xfrm>
          <a:prstGeom prst="ellipse">
            <a:avLst/>
          </a:prstGeom>
          <a:solidFill>
            <a:srgbClr val="B78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2</a:t>
            </a: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88BE9809-76D6-4D49-A881-BE2174BB0172}"/>
              </a:ext>
            </a:extLst>
          </p:cNvPr>
          <p:cNvSpPr/>
          <p:nvPr userDrawn="1"/>
        </p:nvSpPr>
        <p:spPr>
          <a:xfrm>
            <a:off x="2536295" y="2715776"/>
            <a:ext cx="307778" cy="307778"/>
          </a:xfrm>
          <a:prstGeom prst="ellipse">
            <a:avLst/>
          </a:prstGeom>
          <a:solidFill>
            <a:srgbClr val="AD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3</a:t>
            </a: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2BB26EFA-81BA-495E-B040-AF1865045BD9}"/>
              </a:ext>
            </a:extLst>
          </p:cNvPr>
          <p:cNvSpPr/>
          <p:nvPr userDrawn="1"/>
        </p:nvSpPr>
        <p:spPr>
          <a:xfrm>
            <a:off x="3214966" y="2715776"/>
            <a:ext cx="307778" cy="307778"/>
          </a:xfrm>
          <a:prstGeom prst="ellipse">
            <a:avLst/>
          </a:prstGeom>
          <a:solidFill>
            <a:srgbClr val="A76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4</a:t>
            </a: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2437A63-68BE-4CB7-BC2C-04EF52A6AD57}"/>
              </a:ext>
            </a:extLst>
          </p:cNvPr>
          <p:cNvSpPr/>
          <p:nvPr userDrawn="1"/>
        </p:nvSpPr>
        <p:spPr>
          <a:xfrm>
            <a:off x="3893637" y="2715776"/>
            <a:ext cx="307778" cy="307778"/>
          </a:xfrm>
          <a:prstGeom prst="ellipse">
            <a:avLst/>
          </a:prstGeom>
          <a:solidFill>
            <a:srgbClr val="9F6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5</a:t>
            </a:r>
          </a:p>
        </p:txBody>
      </p:sp>
      <p:cxnSp>
        <p:nvCxnSpPr>
          <p:cNvPr id="180" name="Прямая со стрелкой 179">
            <a:extLst>
              <a:ext uri="{FF2B5EF4-FFF2-40B4-BE49-F238E27FC236}">
                <a16:creationId xmlns:a16="http://schemas.microsoft.com/office/drawing/2014/main" id="{4EBB5979-A0F7-4C48-8247-3326F25416BF}"/>
              </a:ext>
            </a:extLst>
          </p:cNvPr>
          <p:cNvCxnSpPr>
            <a:cxnSpLocks/>
            <a:stCxn id="172" idx="6"/>
            <a:endCxn id="176" idx="2"/>
          </p:cNvCxnSpPr>
          <p:nvPr userDrawn="1"/>
        </p:nvCxnSpPr>
        <p:spPr>
          <a:xfrm>
            <a:off x="1440551" y="2869665"/>
            <a:ext cx="4170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>
            <a:extLst>
              <a:ext uri="{FF2B5EF4-FFF2-40B4-BE49-F238E27FC236}">
                <a16:creationId xmlns:a16="http://schemas.microsoft.com/office/drawing/2014/main" id="{76BC1100-4E84-4BB5-8371-548DF8A31B50}"/>
              </a:ext>
            </a:extLst>
          </p:cNvPr>
          <p:cNvCxnSpPr>
            <a:cxnSpLocks/>
          </p:cNvCxnSpPr>
          <p:nvPr userDrawn="1"/>
        </p:nvCxnSpPr>
        <p:spPr>
          <a:xfrm>
            <a:off x="2165402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>
            <a:extLst>
              <a:ext uri="{FF2B5EF4-FFF2-40B4-BE49-F238E27FC236}">
                <a16:creationId xmlns:a16="http://schemas.microsoft.com/office/drawing/2014/main" id="{265C660E-7D4E-45E9-9D28-BA896D2E650A}"/>
              </a:ext>
            </a:extLst>
          </p:cNvPr>
          <p:cNvCxnSpPr>
            <a:cxnSpLocks/>
          </p:cNvCxnSpPr>
          <p:nvPr userDrawn="1"/>
        </p:nvCxnSpPr>
        <p:spPr>
          <a:xfrm>
            <a:off x="2844073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15BC7072-86DF-45EB-80AB-4224093C583C}"/>
              </a:ext>
            </a:extLst>
          </p:cNvPr>
          <p:cNvCxnSpPr>
            <a:cxnSpLocks/>
          </p:cNvCxnSpPr>
          <p:nvPr userDrawn="1"/>
        </p:nvCxnSpPr>
        <p:spPr>
          <a:xfrm>
            <a:off x="3522744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>
            <a:extLst>
              <a:ext uri="{FF2B5EF4-FFF2-40B4-BE49-F238E27FC236}">
                <a16:creationId xmlns:a16="http://schemas.microsoft.com/office/drawing/2014/main" id="{2C5D0140-F659-4B86-ACAA-943196892B14}"/>
              </a:ext>
            </a:extLst>
          </p:cNvPr>
          <p:cNvCxnSpPr>
            <a:cxnSpLocks/>
          </p:cNvCxnSpPr>
          <p:nvPr userDrawn="1"/>
        </p:nvCxnSpPr>
        <p:spPr>
          <a:xfrm>
            <a:off x="4201415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 стрелкой 184">
            <a:extLst>
              <a:ext uri="{FF2B5EF4-FFF2-40B4-BE49-F238E27FC236}">
                <a16:creationId xmlns:a16="http://schemas.microsoft.com/office/drawing/2014/main" id="{33CC892F-561F-4564-9AA7-9D0CBC1D4812}"/>
              </a:ext>
            </a:extLst>
          </p:cNvPr>
          <p:cNvCxnSpPr>
            <a:cxnSpLocks/>
          </p:cNvCxnSpPr>
          <p:nvPr userDrawn="1"/>
        </p:nvCxnSpPr>
        <p:spPr>
          <a:xfrm>
            <a:off x="4880086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434D7D28-EE20-47EE-903F-B83F545A1D37}"/>
              </a:ext>
            </a:extLst>
          </p:cNvPr>
          <p:cNvSpPr/>
          <p:nvPr userDrawn="1"/>
        </p:nvSpPr>
        <p:spPr>
          <a:xfrm>
            <a:off x="118591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BB1D1D72-18E5-424C-8B53-02C60AAD9CBB}"/>
              </a:ext>
            </a:extLst>
          </p:cNvPr>
          <p:cNvSpPr/>
          <p:nvPr userDrawn="1"/>
        </p:nvSpPr>
        <p:spPr>
          <a:xfrm>
            <a:off x="1845668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53B773AB-8E79-4B11-8F2F-6C3880BB67C4}"/>
              </a:ext>
            </a:extLst>
          </p:cNvPr>
          <p:cNvSpPr/>
          <p:nvPr userDrawn="1"/>
        </p:nvSpPr>
        <p:spPr>
          <a:xfrm>
            <a:off x="255517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F8BF00B7-A0E6-4429-A1BE-ED9410E6D23F}"/>
              </a:ext>
            </a:extLst>
          </p:cNvPr>
          <p:cNvSpPr/>
          <p:nvPr userDrawn="1"/>
        </p:nvSpPr>
        <p:spPr>
          <a:xfrm>
            <a:off x="3211639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611FFF61-B32B-413B-8E20-5471313C80CB}"/>
              </a:ext>
            </a:extLst>
          </p:cNvPr>
          <p:cNvSpPr/>
          <p:nvPr userDrawn="1"/>
        </p:nvSpPr>
        <p:spPr>
          <a:xfrm>
            <a:off x="390672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101BDB9E-A39D-463C-8C35-188AFABBA813}"/>
              </a:ext>
            </a:extLst>
          </p:cNvPr>
          <p:cNvSpPr/>
          <p:nvPr userDrawn="1"/>
        </p:nvSpPr>
        <p:spPr>
          <a:xfrm>
            <a:off x="4962471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D613B67C-7D18-49AD-BAAB-5D5B3054A477}"/>
              </a:ext>
            </a:extLst>
          </p:cNvPr>
          <p:cNvCxnSpPr>
            <a:cxnSpLocks/>
          </p:cNvCxnSpPr>
          <p:nvPr userDrawn="1"/>
        </p:nvCxnSpPr>
        <p:spPr>
          <a:xfrm>
            <a:off x="1288419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1FE09456-6EE4-47D2-A611-7865D41BABDA}"/>
              </a:ext>
            </a:extLst>
          </p:cNvPr>
          <p:cNvCxnSpPr>
            <a:cxnSpLocks/>
          </p:cNvCxnSpPr>
          <p:nvPr userDrawn="1"/>
        </p:nvCxnSpPr>
        <p:spPr>
          <a:xfrm>
            <a:off x="1995396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C07A482C-F25E-476A-9D0F-9424903CEB14}"/>
              </a:ext>
            </a:extLst>
          </p:cNvPr>
          <p:cNvCxnSpPr>
            <a:cxnSpLocks/>
          </p:cNvCxnSpPr>
          <p:nvPr userDrawn="1"/>
        </p:nvCxnSpPr>
        <p:spPr>
          <a:xfrm>
            <a:off x="2674665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876AE719-58F8-4036-A0C3-259D05A70A51}"/>
              </a:ext>
            </a:extLst>
          </p:cNvPr>
          <p:cNvCxnSpPr>
            <a:cxnSpLocks/>
          </p:cNvCxnSpPr>
          <p:nvPr userDrawn="1"/>
        </p:nvCxnSpPr>
        <p:spPr>
          <a:xfrm>
            <a:off x="3353934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единительная линия 195">
            <a:extLst>
              <a:ext uri="{FF2B5EF4-FFF2-40B4-BE49-F238E27FC236}">
                <a16:creationId xmlns:a16="http://schemas.microsoft.com/office/drawing/2014/main" id="{D75274B7-1224-4474-8006-98927A74DA4C}"/>
              </a:ext>
            </a:extLst>
          </p:cNvPr>
          <p:cNvCxnSpPr>
            <a:cxnSpLocks/>
          </p:cNvCxnSpPr>
          <p:nvPr userDrawn="1"/>
        </p:nvCxnSpPr>
        <p:spPr>
          <a:xfrm>
            <a:off x="4033203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единительная линия 196">
            <a:extLst>
              <a:ext uri="{FF2B5EF4-FFF2-40B4-BE49-F238E27FC236}">
                <a16:creationId xmlns:a16="http://schemas.microsoft.com/office/drawing/2014/main" id="{8E0082EE-000E-4CEB-803E-0CA8EEAC4475}"/>
              </a:ext>
            </a:extLst>
          </p:cNvPr>
          <p:cNvCxnSpPr>
            <a:cxnSpLocks/>
          </p:cNvCxnSpPr>
          <p:nvPr userDrawn="1"/>
        </p:nvCxnSpPr>
        <p:spPr>
          <a:xfrm>
            <a:off x="4712471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Прямоугольник 152">
            <a:extLst>
              <a:ext uri="{FF2B5EF4-FFF2-40B4-BE49-F238E27FC236}">
                <a16:creationId xmlns:a16="http://schemas.microsoft.com/office/drawing/2014/main" id="{78AFC365-B112-4C31-8354-9621AC292DB0}"/>
              </a:ext>
            </a:extLst>
          </p:cNvPr>
          <p:cNvSpPr/>
          <p:nvPr userDrawn="1"/>
        </p:nvSpPr>
        <p:spPr>
          <a:xfrm>
            <a:off x="685462" y="3253382"/>
            <a:ext cx="1471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9" name="Овал 198">
            <a:extLst>
              <a:ext uri="{FF2B5EF4-FFF2-40B4-BE49-F238E27FC236}">
                <a16:creationId xmlns:a16="http://schemas.microsoft.com/office/drawing/2014/main" id="{61081E71-467E-4769-8C4C-E1103D586FBD}"/>
              </a:ext>
            </a:extLst>
          </p:cNvPr>
          <p:cNvSpPr/>
          <p:nvPr userDrawn="1"/>
        </p:nvSpPr>
        <p:spPr>
          <a:xfrm>
            <a:off x="5483406" y="2575254"/>
            <a:ext cx="592800" cy="59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200" name="Picture 2">
            <a:extLst>
              <a:ext uri="{FF2B5EF4-FFF2-40B4-BE49-F238E27FC236}">
                <a16:creationId xmlns:a16="http://schemas.microsoft.com/office/drawing/2014/main" id="{9370FBE0-58B0-4BFA-BDE8-975200606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59475" y="2445971"/>
            <a:ext cx="856559" cy="8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Группа 200">
            <a:extLst>
              <a:ext uri="{FF2B5EF4-FFF2-40B4-BE49-F238E27FC236}">
                <a16:creationId xmlns:a16="http://schemas.microsoft.com/office/drawing/2014/main" id="{79EA3943-0973-4563-9F1C-EEF96EE56892}"/>
              </a:ext>
            </a:extLst>
          </p:cNvPr>
          <p:cNvGrpSpPr/>
          <p:nvPr userDrawn="1"/>
        </p:nvGrpSpPr>
        <p:grpSpPr>
          <a:xfrm>
            <a:off x="6747053" y="1361505"/>
            <a:ext cx="5726371" cy="2522202"/>
            <a:chOff x="685463" y="3685769"/>
            <a:chExt cx="5726371" cy="2522202"/>
          </a:xfrm>
        </p:grpSpPr>
        <p:grpSp>
          <p:nvGrpSpPr>
            <p:cNvPr id="202" name="Группа 201">
              <a:extLst>
                <a:ext uri="{FF2B5EF4-FFF2-40B4-BE49-F238E27FC236}">
                  <a16:creationId xmlns:a16="http://schemas.microsoft.com/office/drawing/2014/main" id="{D525FD41-B429-49C1-9459-2F539A0422A1}"/>
                </a:ext>
              </a:extLst>
            </p:cNvPr>
            <p:cNvGrpSpPr/>
            <p:nvPr userDrawn="1"/>
          </p:nvGrpSpPr>
          <p:grpSpPr>
            <a:xfrm>
              <a:off x="685463" y="3685769"/>
              <a:ext cx="3421102" cy="2511595"/>
              <a:chOff x="1027457" y="1832138"/>
              <a:chExt cx="5483771" cy="4025900"/>
            </a:xfrm>
          </p:grpSpPr>
          <p:pic>
            <p:nvPicPr>
              <p:cNvPr id="211" name="Рисунок 210">
                <a:extLst>
                  <a:ext uri="{FF2B5EF4-FFF2-40B4-BE49-F238E27FC236}">
                    <a16:creationId xmlns:a16="http://schemas.microsoft.com/office/drawing/2014/main" id="{AFE04E61-C4BD-421B-98E0-F5A729A85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457" y="1832138"/>
                <a:ext cx="4865343" cy="4025900"/>
              </a:xfrm>
              <a:prstGeom prst="rect">
                <a:avLst/>
              </a:prstGeom>
            </p:spPr>
          </p:pic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32668656-041A-4C1F-8ADE-F133E4D1F5DD}"/>
                  </a:ext>
                </a:extLst>
              </p:cNvPr>
              <p:cNvGrpSpPr/>
              <p:nvPr/>
            </p:nvGrpSpPr>
            <p:grpSpPr>
              <a:xfrm>
                <a:off x="3176436" y="2426328"/>
                <a:ext cx="507212" cy="592011"/>
                <a:chOff x="3176436" y="2426328"/>
                <a:chExt cx="507212" cy="592011"/>
              </a:xfrm>
            </p:grpSpPr>
            <p:sp>
              <p:nvSpPr>
                <p:cNvPr id="233" name="Овал 232">
                  <a:extLst>
                    <a:ext uri="{FF2B5EF4-FFF2-40B4-BE49-F238E27FC236}">
                      <a16:creationId xmlns:a16="http://schemas.microsoft.com/office/drawing/2014/main" id="{D29DB871-3CA2-42B0-9527-94F12D25EDED}"/>
                    </a:ext>
                  </a:extLst>
                </p:cNvPr>
                <p:cNvSpPr/>
                <p:nvPr/>
              </p:nvSpPr>
              <p:spPr>
                <a:xfrm>
                  <a:off x="3236608" y="2505081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73EB06D-7E03-4FD8-82BD-F4D10D076D3B}"/>
                    </a:ext>
                  </a:extLst>
                </p:cNvPr>
                <p:cNvSpPr txBox="1"/>
                <p:nvPr/>
              </p:nvSpPr>
              <p:spPr>
                <a:xfrm>
                  <a:off x="3176436" y="2426328"/>
                  <a:ext cx="4538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13" name="Группа 212">
                <a:extLst>
                  <a:ext uri="{FF2B5EF4-FFF2-40B4-BE49-F238E27FC236}">
                    <a16:creationId xmlns:a16="http://schemas.microsoft.com/office/drawing/2014/main" id="{15C4099D-DEEB-49AB-A2B2-56F2CB0FC3A4}"/>
                  </a:ext>
                </a:extLst>
              </p:cNvPr>
              <p:cNvGrpSpPr/>
              <p:nvPr/>
            </p:nvGrpSpPr>
            <p:grpSpPr>
              <a:xfrm>
                <a:off x="3205907" y="3325695"/>
                <a:ext cx="477741" cy="592011"/>
                <a:chOff x="3205907" y="3325695"/>
                <a:chExt cx="477741" cy="592011"/>
              </a:xfrm>
            </p:grpSpPr>
            <p:sp>
              <p:nvSpPr>
                <p:cNvPr id="231" name="Овал 230">
                  <a:extLst>
                    <a:ext uri="{FF2B5EF4-FFF2-40B4-BE49-F238E27FC236}">
                      <a16:creationId xmlns:a16="http://schemas.microsoft.com/office/drawing/2014/main" id="{2D877870-AA5A-49AD-AE15-0F56DD17B025}"/>
                    </a:ext>
                  </a:extLst>
                </p:cNvPr>
                <p:cNvSpPr/>
                <p:nvPr/>
              </p:nvSpPr>
              <p:spPr>
                <a:xfrm>
                  <a:off x="3236608" y="3384749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435DD8E-4DE5-4160-9884-FA6BC7C41FAF}"/>
                    </a:ext>
                  </a:extLst>
                </p:cNvPr>
                <p:cNvSpPr txBox="1"/>
                <p:nvPr/>
              </p:nvSpPr>
              <p:spPr>
                <a:xfrm>
                  <a:off x="3205907" y="3325695"/>
                  <a:ext cx="436788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14" name="Группа 213">
                <a:extLst>
                  <a:ext uri="{FF2B5EF4-FFF2-40B4-BE49-F238E27FC236}">
                    <a16:creationId xmlns:a16="http://schemas.microsoft.com/office/drawing/2014/main" id="{596F9226-CE1D-4836-A2AD-8860176B25B8}"/>
                  </a:ext>
                </a:extLst>
              </p:cNvPr>
              <p:cNvGrpSpPr/>
              <p:nvPr/>
            </p:nvGrpSpPr>
            <p:grpSpPr>
              <a:xfrm>
                <a:off x="3203776" y="4183119"/>
                <a:ext cx="479872" cy="592011"/>
                <a:chOff x="3203776" y="4183119"/>
                <a:chExt cx="479872" cy="592011"/>
              </a:xfrm>
            </p:grpSpPr>
            <p:sp>
              <p:nvSpPr>
                <p:cNvPr id="229" name="Овал 228">
                  <a:extLst>
                    <a:ext uri="{FF2B5EF4-FFF2-40B4-BE49-F238E27FC236}">
                      <a16:creationId xmlns:a16="http://schemas.microsoft.com/office/drawing/2014/main" id="{B3444465-AF23-43DD-8AD3-8722BE7CF57B}"/>
                    </a:ext>
                  </a:extLst>
                </p:cNvPr>
                <p:cNvSpPr/>
                <p:nvPr/>
              </p:nvSpPr>
              <p:spPr>
                <a:xfrm>
                  <a:off x="3236608" y="4264417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0BF3E57F-B409-4FA8-B2E4-A0D153E8828C}"/>
                    </a:ext>
                  </a:extLst>
                </p:cNvPr>
                <p:cNvSpPr txBox="1"/>
                <p:nvPr/>
              </p:nvSpPr>
              <p:spPr>
                <a:xfrm>
                  <a:off x="3203776" y="4183119"/>
                  <a:ext cx="4389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215" name="Группа 214">
                <a:extLst>
                  <a:ext uri="{FF2B5EF4-FFF2-40B4-BE49-F238E27FC236}">
                    <a16:creationId xmlns:a16="http://schemas.microsoft.com/office/drawing/2014/main" id="{885B661D-A389-48E1-B444-0E3B663E3A7A}"/>
                  </a:ext>
                </a:extLst>
              </p:cNvPr>
              <p:cNvGrpSpPr/>
              <p:nvPr/>
            </p:nvGrpSpPr>
            <p:grpSpPr>
              <a:xfrm>
                <a:off x="3216107" y="5047439"/>
                <a:ext cx="467541" cy="592012"/>
                <a:chOff x="3216107" y="5047439"/>
                <a:chExt cx="467541" cy="592012"/>
              </a:xfrm>
            </p:grpSpPr>
            <p:sp>
              <p:nvSpPr>
                <p:cNvPr id="227" name="Овал 226">
                  <a:extLst>
                    <a:ext uri="{FF2B5EF4-FFF2-40B4-BE49-F238E27FC236}">
                      <a16:creationId xmlns:a16="http://schemas.microsoft.com/office/drawing/2014/main" id="{1884478C-AEC1-4954-8251-949D6E086D27}"/>
                    </a:ext>
                  </a:extLst>
                </p:cNvPr>
                <p:cNvSpPr/>
                <p:nvPr/>
              </p:nvSpPr>
              <p:spPr>
                <a:xfrm>
                  <a:off x="3236608" y="5123765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581B4731-C940-4B09-8974-313010FEC465}"/>
                    </a:ext>
                  </a:extLst>
                </p:cNvPr>
                <p:cNvSpPr txBox="1"/>
                <p:nvPr/>
              </p:nvSpPr>
              <p:spPr>
                <a:xfrm>
                  <a:off x="3216107" y="5047439"/>
                  <a:ext cx="396344" cy="592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216" name="Прямая соединительная линия 215">
                <a:extLst>
                  <a:ext uri="{FF2B5EF4-FFF2-40B4-BE49-F238E27FC236}">
                    <a16:creationId xmlns:a16="http://schemas.microsoft.com/office/drawing/2014/main" id="{120373CB-57A6-4256-89A4-89E7720B14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119" y="4484352"/>
                <a:ext cx="2573213" cy="0"/>
              </a:xfrm>
              <a:prstGeom prst="line">
                <a:avLst/>
              </a:prstGeom>
              <a:ln w="19050">
                <a:solidFill>
                  <a:srgbClr val="3483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Группа 216">
                <a:extLst>
                  <a:ext uri="{FF2B5EF4-FFF2-40B4-BE49-F238E27FC236}">
                    <a16:creationId xmlns:a16="http://schemas.microsoft.com/office/drawing/2014/main" id="{900B5400-F64F-4CFA-8642-A93F950D9FFC}"/>
                  </a:ext>
                </a:extLst>
              </p:cNvPr>
              <p:cNvGrpSpPr/>
              <p:nvPr/>
            </p:nvGrpSpPr>
            <p:grpSpPr>
              <a:xfrm>
                <a:off x="3455578" y="2360009"/>
                <a:ext cx="3055650" cy="111760"/>
                <a:chOff x="3455578" y="2360009"/>
                <a:chExt cx="3055650" cy="111760"/>
              </a:xfrm>
            </p:grpSpPr>
            <p:cxnSp>
              <p:nvCxnSpPr>
                <p:cNvPr id="225" name="Прямая соединительная линия 224">
                  <a:extLst>
                    <a:ext uri="{FF2B5EF4-FFF2-40B4-BE49-F238E27FC236}">
                      <a16:creationId xmlns:a16="http://schemas.microsoft.com/office/drawing/2014/main" id="{EA9DFAF7-FC96-4A53-9D84-C49DF5DE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5578" y="2406442"/>
                  <a:ext cx="3000785" cy="0"/>
                </a:xfrm>
                <a:prstGeom prst="line">
                  <a:avLst/>
                </a:prstGeom>
                <a:ln w="19050">
                  <a:solidFill>
                    <a:srgbClr val="3DB28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Овал 225">
                  <a:extLst>
                    <a:ext uri="{FF2B5EF4-FFF2-40B4-BE49-F238E27FC236}">
                      <a16:creationId xmlns:a16="http://schemas.microsoft.com/office/drawing/2014/main" id="{591C1E41-5D53-4CE6-9273-9726E5D7F5E7}"/>
                    </a:ext>
                  </a:extLst>
                </p:cNvPr>
                <p:cNvSpPr/>
                <p:nvPr/>
              </p:nvSpPr>
              <p:spPr>
                <a:xfrm>
                  <a:off x="6399468" y="2360009"/>
                  <a:ext cx="111760" cy="111760"/>
                </a:xfrm>
                <a:prstGeom prst="ellipse">
                  <a:avLst/>
                </a:prstGeom>
                <a:solidFill>
                  <a:srgbClr val="3DB2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grpSp>
            <p:nvGrpSpPr>
              <p:cNvPr id="218" name="Группа 217">
                <a:extLst>
                  <a:ext uri="{FF2B5EF4-FFF2-40B4-BE49-F238E27FC236}">
                    <a16:creationId xmlns:a16="http://schemas.microsoft.com/office/drawing/2014/main" id="{19DA4E2F-5FBB-4F01-BF5D-A000D493D48D}"/>
                  </a:ext>
                </a:extLst>
              </p:cNvPr>
              <p:cNvGrpSpPr/>
              <p:nvPr/>
            </p:nvGrpSpPr>
            <p:grpSpPr>
              <a:xfrm>
                <a:off x="3881120" y="3515464"/>
                <a:ext cx="2630108" cy="111760"/>
                <a:chOff x="3881120" y="3515464"/>
                <a:chExt cx="2630108" cy="111760"/>
              </a:xfrm>
            </p:grpSpPr>
            <p:cxnSp>
              <p:nvCxnSpPr>
                <p:cNvPr id="223" name="Прямая соединительная линия 222">
                  <a:extLst>
                    <a:ext uri="{FF2B5EF4-FFF2-40B4-BE49-F238E27FC236}">
                      <a16:creationId xmlns:a16="http://schemas.microsoft.com/office/drawing/2014/main" id="{73C29C80-7266-4CEA-86F6-F2580C111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20" y="3572051"/>
                  <a:ext cx="2573213" cy="0"/>
                </a:xfrm>
                <a:prstGeom prst="line">
                  <a:avLst/>
                </a:prstGeom>
                <a:ln w="19050">
                  <a:solidFill>
                    <a:srgbClr val="3BA7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Овал 223">
                  <a:extLst>
                    <a:ext uri="{FF2B5EF4-FFF2-40B4-BE49-F238E27FC236}">
                      <a16:creationId xmlns:a16="http://schemas.microsoft.com/office/drawing/2014/main" id="{D2A79191-FA8C-4DD7-B034-AE9D0E85AAF4}"/>
                    </a:ext>
                  </a:extLst>
                </p:cNvPr>
                <p:cNvSpPr/>
                <p:nvPr/>
              </p:nvSpPr>
              <p:spPr>
                <a:xfrm>
                  <a:off x="6399468" y="3515464"/>
                  <a:ext cx="111760" cy="111760"/>
                </a:xfrm>
                <a:prstGeom prst="ellipse">
                  <a:avLst/>
                </a:prstGeom>
                <a:solidFill>
                  <a:srgbClr val="3BA7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sp>
            <p:nvSpPr>
              <p:cNvPr id="219" name="Овал 218">
                <a:extLst>
                  <a:ext uri="{FF2B5EF4-FFF2-40B4-BE49-F238E27FC236}">
                    <a16:creationId xmlns:a16="http://schemas.microsoft.com/office/drawing/2014/main" id="{A2AE96EE-0295-4CE8-9D0A-A1E10CE032F3}"/>
                  </a:ext>
                </a:extLst>
              </p:cNvPr>
              <p:cNvSpPr/>
              <p:nvPr/>
            </p:nvSpPr>
            <p:spPr>
              <a:xfrm>
                <a:off x="6399468" y="4428472"/>
                <a:ext cx="111760" cy="111760"/>
              </a:xfrm>
              <a:prstGeom prst="ellipse">
                <a:avLst/>
              </a:prstGeom>
              <a:solidFill>
                <a:srgbClr val="348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  <p:grpSp>
            <p:nvGrpSpPr>
              <p:cNvPr id="220" name="Группа 219">
                <a:extLst>
                  <a:ext uri="{FF2B5EF4-FFF2-40B4-BE49-F238E27FC236}">
                    <a16:creationId xmlns:a16="http://schemas.microsoft.com/office/drawing/2014/main" id="{3911457E-7FF5-487E-A65C-F068B6A5F180}"/>
                  </a:ext>
                </a:extLst>
              </p:cNvPr>
              <p:cNvGrpSpPr/>
              <p:nvPr/>
            </p:nvGrpSpPr>
            <p:grpSpPr>
              <a:xfrm>
                <a:off x="3881118" y="5260200"/>
                <a:ext cx="2630110" cy="111760"/>
                <a:chOff x="3881118" y="5260200"/>
                <a:chExt cx="2630110" cy="111760"/>
              </a:xfrm>
            </p:grpSpPr>
            <p:cxnSp>
              <p:nvCxnSpPr>
                <p:cNvPr id="221" name="Прямая соединительная линия 220">
                  <a:extLst>
                    <a:ext uri="{FF2B5EF4-FFF2-40B4-BE49-F238E27FC236}">
                      <a16:creationId xmlns:a16="http://schemas.microsoft.com/office/drawing/2014/main" id="{6FCDA01C-D8B8-4E9F-8BC4-BD791F94D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18" y="5320597"/>
                  <a:ext cx="2573213" cy="0"/>
                </a:xfrm>
                <a:prstGeom prst="line">
                  <a:avLst/>
                </a:prstGeom>
                <a:ln w="19050">
                  <a:solidFill>
                    <a:srgbClr val="305E5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Овал 221">
                  <a:extLst>
                    <a:ext uri="{FF2B5EF4-FFF2-40B4-BE49-F238E27FC236}">
                      <a16:creationId xmlns:a16="http://schemas.microsoft.com/office/drawing/2014/main" id="{BCAAEB54-197B-4D9A-97DA-4A6F4F265726}"/>
                    </a:ext>
                  </a:extLst>
                </p:cNvPr>
                <p:cNvSpPr/>
                <p:nvPr/>
              </p:nvSpPr>
              <p:spPr>
                <a:xfrm>
                  <a:off x="6399468" y="5260200"/>
                  <a:ext cx="111760" cy="111760"/>
                </a:xfrm>
                <a:prstGeom prst="ellipse">
                  <a:avLst/>
                </a:prstGeom>
                <a:solidFill>
                  <a:srgbClr val="305E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</p:grpSp>
        <p:sp>
          <p:nvSpPr>
            <p:cNvPr id="203" name="Прямоугольник 202">
              <a:extLst>
                <a:ext uri="{FF2B5EF4-FFF2-40B4-BE49-F238E27FC236}">
                  <a16:creationId xmlns:a16="http://schemas.microsoft.com/office/drawing/2014/main" id="{79C1105E-80E8-42CF-9B3F-5241160265EB}"/>
                </a:ext>
              </a:extLst>
            </p:cNvPr>
            <p:cNvSpPr/>
            <p:nvPr userDrawn="1"/>
          </p:nvSpPr>
          <p:spPr>
            <a:xfrm>
              <a:off x="4160375" y="377670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b="1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4" name="Прямоугольник 203">
              <a:extLst>
                <a:ext uri="{FF2B5EF4-FFF2-40B4-BE49-F238E27FC236}">
                  <a16:creationId xmlns:a16="http://schemas.microsoft.com/office/drawing/2014/main" id="{D865869F-56DC-46DD-B4EE-9E11850CBA4E}"/>
                </a:ext>
              </a:extLst>
            </p:cNvPr>
            <p:cNvSpPr/>
            <p:nvPr userDrawn="1"/>
          </p:nvSpPr>
          <p:spPr>
            <a:xfrm>
              <a:off x="4160375" y="4503716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5" name="Прямоугольник 204">
              <a:extLst>
                <a:ext uri="{FF2B5EF4-FFF2-40B4-BE49-F238E27FC236}">
                  <a16:creationId xmlns:a16="http://schemas.microsoft.com/office/drawing/2014/main" id="{B6D3D691-DEEE-4B6A-97BF-63D317E339A7}"/>
                </a:ext>
              </a:extLst>
            </p:cNvPr>
            <p:cNvSpPr/>
            <p:nvPr userDrawn="1"/>
          </p:nvSpPr>
          <p:spPr>
            <a:xfrm>
              <a:off x="4160375" y="5057359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08B0C017-E319-47D5-A3CC-D50FAF81410B}"/>
                </a:ext>
              </a:extLst>
            </p:cNvPr>
            <p:cNvSpPr/>
            <p:nvPr userDrawn="1"/>
          </p:nvSpPr>
          <p:spPr>
            <a:xfrm>
              <a:off x="4160375" y="559657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93727B7A-C2EF-473D-859E-B820787327AC}"/>
                </a:ext>
              </a:extLst>
            </p:cNvPr>
            <p:cNvSpPr/>
            <p:nvPr userDrawn="1"/>
          </p:nvSpPr>
          <p:spPr>
            <a:xfrm>
              <a:off x="4160375" y="404775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8" name="Прямоугольник 207">
              <a:extLst>
                <a:ext uri="{FF2B5EF4-FFF2-40B4-BE49-F238E27FC236}">
                  <a16:creationId xmlns:a16="http://schemas.microsoft.com/office/drawing/2014/main" id="{EE319891-B3F3-4A71-8F78-84F970418EC2}"/>
                </a:ext>
              </a:extLst>
            </p:cNvPr>
            <p:cNvSpPr/>
            <p:nvPr userDrawn="1"/>
          </p:nvSpPr>
          <p:spPr>
            <a:xfrm>
              <a:off x="4160375" y="4774764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9" name="Прямоугольник 208">
              <a:extLst>
                <a:ext uri="{FF2B5EF4-FFF2-40B4-BE49-F238E27FC236}">
                  <a16:creationId xmlns:a16="http://schemas.microsoft.com/office/drawing/2014/main" id="{C670B85C-0214-4380-8B51-4B55A010BB1B}"/>
                </a:ext>
              </a:extLst>
            </p:cNvPr>
            <p:cNvSpPr/>
            <p:nvPr userDrawn="1"/>
          </p:nvSpPr>
          <p:spPr>
            <a:xfrm>
              <a:off x="4160375" y="5328407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0C091D84-4A6C-4014-9556-085D1C54F024}"/>
                </a:ext>
              </a:extLst>
            </p:cNvPr>
            <p:cNvSpPr/>
            <p:nvPr userDrawn="1"/>
          </p:nvSpPr>
          <p:spPr>
            <a:xfrm>
              <a:off x="4160375" y="586762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C726BD58-4C77-419E-9216-6DB916919801}"/>
              </a:ext>
            </a:extLst>
          </p:cNvPr>
          <p:cNvGrpSpPr/>
          <p:nvPr userDrawn="1"/>
        </p:nvGrpSpPr>
        <p:grpSpPr>
          <a:xfrm>
            <a:off x="525840" y="4142213"/>
            <a:ext cx="5796227" cy="1938224"/>
            <a:chOff x="2279400" y="3672615"/>
            <a:chExt cx="6884648" cy="2302186"/>
          </a:xfrm>
        </p:grpSpPr>
        <p:cxnSp>
          <p:nvCxnSpPr>
            <p:cNvPr id="236" name="Прямая соединительная линия 235">
              <a:extLst>
                <a:ext uri="{FF2B5EF4-FFF2-40B4-BE49-F238E27FC236}">
                  <a16:creationId xmlns:a16="http://schemas.microsoft.com/office/drawing/2014/main" id="{A107D726-8818-4C1F-929A-8031ED908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944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20F1440F-BC96-4F8A-B1FC-23AD2F011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3844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Прямая соединительная линия 237">
              <a:extLst>
                <a:ext uri="{FF2B5EF4-FFF2-40B4-BE49-F238E27FC236}">
                  <a16:creationId xmlns:a16="http://schemas.microsoft.com/office/drawing/2014/main" id="{52A9044C-D4D1-47B9-8192-B5DBC52DA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031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Прямая соединительная линия 238">
              <a:extLst>
                <a:ext uri="{FF2B5EF4-FFF2-40B4-BE49-F238E27FC236}">
                  <a16:creationId xmlns:a16="http://schemas.microsoft.com/office/drawing/2014/main" id="{84405039-6959-4848-9793-2CAB534F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931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Прямая соединительная линия 239">
              <a:extLst>
                <a:ext uri="{FF2B5EF4-FFF2-40B4-BE49-F238E27FC236}">
                  <a16:creationId xmlns:a16="http://schemas.microsoft.com/office/drawing/2014/main" id="{DCD58290-FAD4-465F-A9CB-F1D053ABC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509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Прямая соединительная линия 240">
              <a:extLst>
                <a:ext uri="{FF2B5EF4-FFF2-40B4-BE49-F238E27FC236}">
                  <a16:creationId xmlns:a16="http://schemas.microsoft.com/office/drawing/2014/main" id="{CBEF4399-6E59-4DD6-996E-E905DC7CF4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255" y="4851977"/>
              <a:ext cx="600825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D3D68C02-C46A-4799-B9C2-6E569A2FA680}"/>
                </a:ext>
              </a:extLst>
            </p:cNvPr>
            <p:cNvSpPr/>
            <p:nvPr/>
          </p:nvSpPr>
          <p:spPr>
            <a:xfrm>
              <a:off x="4051300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2</a:t>
              </a: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031F617E-A68E-49FA-9E28-75E103DD45CF}"/>
                </a:ext>
              </a:extLst>
            </p:cNvPr>
            <p:cNvSpPr/>
            <p:nvPr/>
          </p:nvSpPr>
          <p:spPr>
            <a:xfrm>
              <a:off x="2581564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1</a:t>
              </a: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D6D956AA-1996-4191-97E3-94C3B3B99A61}"/>
                </a:ext>
              </a:extLst>
            </p:cNvPr>
            <p:cNvSpPr/>
            <p:nvPr/>
          </p:nvSpPr>
          <p:spPr>
            <a:xfrm>
              <a:off x="6990772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4</a:t>
              </a: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E8A5D26A-858A-431D-AFA4-D04F23C3F31E}"/>
                </a:ext>
              </a:extLst>
            </p:cNvPr>
            <p:cNvSpPr/>
            <p:nvPr/>
          </p:nvSpPr>
          <p:spPr>
            <a:xfrm>
              <a:off x="5521036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3</a:t>
              </a: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8FAA05FC-B5C2-4B06-8521-BD65765522F1}"/>
                </a:ext>
              </a:extLst>
            </p:cNvPr>
            <p:cNvSpPr/>
            <p:nvPr/>
          </p:nvSpPr>
          <p:spPr>
            <a:xfrm>
              <a:off x="8460509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5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A2C2A6-58E7-493C-85F7-E8124C5AEFD4}"/>
                </a:ext>
              </a:extLst>
            </p:cNvPr>
            <p:cNvSpPr txBox="1"/>
            <p:nvPr/>
          </p:nvSpPr>
          <p:spPr>
            <a:xfrm>
              <a:off x="2279400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B80CF6A-7CFA-46E8-913F-81EE5704A15A}"/>
                </a:ext>
              </a:extLst>
            </p:cNvPr>
            <p:cNvSpPr txBox="1"/>
            <p:nvPr/>
          </p:nvSpPr>
          <p:spPr>
            <a:xfrm>
              <a:off x="3749135" y="3672615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24515012-152E-48FE-B38B-546C175CDEF6}"/>
                </a:ext>
              </a:extLst>
            </p:cNvPr>
            <p:cNvSpPr txBox="1"/>
            <p:nvPr/>
          </p:nvSpPr>
          <p:spPr>
            <a:xfrm>
              <a:off x="5218872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84D2FA6-DF7B-4B30-AB81-8345A72B2D64}"/>
                </a:ext>
              </a:extLst>
            </p:cNvPr>
            <p:cNvSpPr txBox="1"/>
            <p:nvPr/>
          </p:nvSpPr>
          <p:spPr>
            <a:xfrm>
              <a:off x="8158345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9349BF2F-6389-41FD-8560-FA6F50418E82}"/>
                </a:ext>
              </a:extLst>
            </p:cNvPr>
            <p:cNvSpPr txBox="1"/>
            <p:nvPr/>
          </p:nvSpPr>
          <p:spPr>
            <a:xfrm>
              <a:off x="6688607" y="3672615"/>
              <a:ext cx="1005702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D18DF587-4834-40D5-8993-6DB98474B896}"/>
              </a:ext>
            </a:extLst>
          </p:cNvPr>
          <p:cNvGrpSpPr/>
          <p:nvPr userDrawn="1"/>
        </p:nvGrpSpPr>
        <p:grpSpPr>
          <a:xfrm>
            <a:off x="6613671" y="4261883"/>
            <a:ext cx="5382083" cy="1782683"/>
            <a:chOff x="6613671" y="4261883"/>
            <a:chExt cx="5382083" cy="1782683"/>
          </a:xfrm>
        </p:grpSpPr>
        <p:cxnSp>
          <p:nvCxnSpPr>
            <p:cNvPr id="253" name="Прямая соединительная линия 252">
              <a:extLst>
                <a:ext uri="{FF2B5EF4-FFF2-40B4-BE49-F238E27FC236}">
                  <a16:creationId xmlns:a16="http://schemas.microsoft.com/office/drawing/2014/main" id="{DF158990-C24A-4A01-B07D-E6B1ADA8961F}"/>
                </a:ext>
              </a:extLst>
            </p:cNvPr>
            <p:cNvCxnSpPr>
              <a:cxnSpLocks/>
            </p:cNvCxnSpPr>
            <p:nvPr/>
          </p:nvCxnSpPr>
          <p:spPr>
            <a:xfrm>
              <a:off x="6613671" y="5152530"/>
              <a:ext cx="538208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A1C05993-0057-4635-A41C-6C117C3371A6}"/>
                </a:ext>
              </a:extLst>
            </p:cNvPr>
            <p:cNvGrpSpPr/>
            <p:nvPr/>
          </p:nvGrpSpPr>
          <p:grpSpPr>
            <a:xfrm>
              <a:off x="8529477" y="4621763"/>
              <a:ext cx="204846" cy="594835"/>
              <a:chOff x="2269721" y="5153151"/>
              <a:chExt cx="218440" cy="634311"/>
            </a:xfrm>
          </p:grpSpPr>
          <p:cxnSp>
            <p:nvCxnSpPr>
              <p:cNvPr id="268" name="Прямая соединительная линия 267">
                <a:extLst>
                  <a:ext uri="{FF2B5EF4-FFF2-40B4-BE49-F238E27FC236}">
                    <a16:creationId xmlns:a16="http://schemas.microsoft.com/office/drawing/2014/main" id="{49A74500-C1BF-48CD-8FAB-76B6ECE812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Овал 268">
                <a:extLst>
                  <a:ext uri="{FF2B5EF4-FFF2-40B4-BE49-F238E27FC236}">
                    <a16:creationId xmlns:a16="http://schemas.microsoft.com/office/drawing/2014/main" id="{36547F15-975B-427B-B2C4-4CF53E4E0F7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5" name="Группа 254">
              <a:extLst>
                <a:ext uri="{FF2B5EF4-FFF2-40B4-BE49-F238E27FC236}">
                  <a16:creationId xmlns:a16="http://schemas.microsoft.com/office/drawing/2014/main" id="{D4124432-7593-4F18-B6A3-BB6988E27C42}"/>
                </a:ext>
              </a:extLst>
            </p:cNvPr>
            <p:cNvGrpSpPr/>
            <p:nvPr/>
          </p:nvGrpSpPr>
          <p:grpSpPr>
            <a:xfrm>
              <a:off x="11181214" y="4621763"/>
              <a:ext cx="204846" cy="594835"/>
              <a:chOff x="5339481" y="5153151"/>
              <a:chExt cx="218440" cy="634311"/>
            </a:xfrm>
          </p:grpSpPr>
          <p:cxnSp>
            <p:nvCxnSpPr>
              <p:cNvPr id="266" name="Прямая соединительная линия 265">
                <a:extLst>
                  <a:ext uri="{FF2B5EF4-FFF2-40B4-BE49-F238E27FC236}">
                    <a16:creationId xmlns:a16="http://schemas.microsoft.com/office/drawing/2014/main" id="{DB0290E5-D407-4082-9BD9-4BEB9C5F59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70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Овал 266">
                <a:extLst>
                  <a:ext uri="{FF2B5EF4-FFF2-40B4-BE49-F238E27FC236}">
                    <a16:creationId xmlns:a16="http://schemas.microsoft.com/office/drawing/2014/main" id="{31F4FA67-A185-4235-8782-2D063BA7BA32}"/>
                  </a:ext>
                </a:extLst>
              </p:cNvPr>
              <p:cNvSpPr/>
              <p:nvPr/>
            </p:nvSpPr>
            <p:spPr>
              <a:xfrm>
                <a:off x="533948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6" name="Группа 255">
              <a:extLst>
                <a:ext uri="{FF2B5EF4-FFF2-40B4-BE49-F238E27FC236}">
                  <a16:creationId xmlns:a16="http://schemas.microsoft.com/office/drawing/2014/main" id="{DD167C2D-6B4A-4A52-BDB5-E4361DEF38CF}"/>
                </a:ext>
              </a:extLst>
            </p:cNvPr>
            <p:cNvGrpSpPr/>
            <p:nvPr/>
          </p:nvGrpSpPr>
          <p:grpSpPr>
            <a:xfrm rot="10800000">
              <a:off x="7203609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4" name="Прямая соединительная линия 263">
                <a:extLst>
                  <a:ext uri="{FF2B5EF4-FFF2-40B4-BE49-F238E27FC236}">
                    <a16:creationId xmlns:a16="http://schemas.microsoft.com/office/drawing/2014/main" id="{BBA40E05-3A6E-480F-B8ED-65D2DE090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Овал 264">
                <a:extLst>
                  <a:ext uri="{FF2B5EF4-FFF2-40B4-BE49-F238E27FC236}">
                    <a16:creationId xmlns:a16="http://schemas.microsoft.com/office/drawing/2014/main" id="{37F41A7A-6A72-40E0-9546-FD78D811BBCD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7" name="Группа 256">
              <a:extLst>
                <a:ext uri="{FF2B5EF4-FFF2-40B4-BE49-F238E27FC236}">
                  <a16:creationId xmlns:a16="http://schemas.microsoft.com/office/drawing/2014/main" id="{F7564A28-E450-4C1B-BF40-9365E8F9A80C}"/>
                </a:ext>
              </a:extLst>
            </p:cNvPr>
            <p:cNvGrpSpPr/>
            <p:nvPr/>
          </p:nvGrpSpPr>
          <p:grpSpPr>
            <a:xfrm rot="10800000">
              <a:off x="9855345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0C75E362-7EE9-4ED5-8E62-45F49FF54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Овал 262">
                <a:extLst>
                  <a:ext uri="{FF2B5EF4-FFF2-40B4-BE49-F238E27FC236}">
                    <a16:creationId xmlns:a16="http://schemas.microsoft.com/office/drawing/2014/main" id="{B4774073-00B5-4393-BFA3-90C2A36E82A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91BCE37-DB2F-4260-A9D4-76476CC11921}"/>
                </a:ext>
              </a:extLst>
            </p:cNvPr>
            <p:cNvSpPr txBox="1"/>
            <p:nvPr userDrawn="1"/>
          </p:nvSpPr>
          <p:spPr>
            <a:xfrm>
              <a:off x="6837793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5FD266E-7324-47BF-A9AE-1E8BCD02CADE}"/>
                </a:ext>
              </a:extLst>
            </p:cNvPr>
            <p:cNvSpPr txBox="1"/>
            <p:nvPr userDrawn="1"/>
          </p:nvSpPr>
          <p:spPr>
            <a:xfrm>
              <a:off x="9450156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1550D0C-8998-44EA-8277-B6C69FC103CA}"/>
                </a:ext>
              </a:extLst>
            </p:cNvPr>
            <p:cNvSpPr txBox="1"/>
            <p:nvPr userDrawn="1"/>
          </p:nvSpPr>
          <p:spPr>
            <a:xfrm>
              <a:off x="8189892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D45A6BC-8D37-4E93-B578-C1B775AD2D2E}"/>
                </a:ext>
              </a:extLst>
            </p:cNvPr>
            <p:cNvSpPr txBox="1"/>
            <p:nvPr userDrawn="1"/>
          </p:nvSpPr>
          <p:spPr>
            <a:xfrm>
              <a:off x="10802255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19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оформления блоков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569E08-3424-45A9-AF45-E79BD6901486}"/>
              </a:ext>
            </a:extLst>
          </p:cNvPr>
          <p:cNvSpPr txBox="1"/>
          <p:nvPr userDrawn="1"/>
        </p:nvSpPr>
        <p:spPr>
          <a:xfrm>
            <a:off x="99619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4A6F16-8160-4FB5-B6E8-307078152E92}"/>
              </a:ext>
            </a:extLst>
          </p:cNvPr>
          <p:cNvSpPr txBox="1"/>
          <p:nvPr userDrawn="1"/>
        </p:nvSpPr>
        <p:spPr>
          <a:xfrm>
            <a:off x="792854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CA0700DA-D4CB-4B1E-B405-55B0282FE26D}"/>
              </a:ext>
            </a:extLst>
          </p:cNvPr>
          <p:cNvSpPr/>
          <p:nvPr userDrawn="1"/>
        </p:nvSpPr>
        <p:spPr>
          <a:xfrm>
            <a:off x="685463" y="129216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A217DBEA-6341-4BD9-BB2A-A033A836BBB5}"/>
              </a:ext>
            </a:extLst>
          </p:cNvPr>
          <p:cNvSpPr/>
          <p:nvPr userDrawn="1"/>
        </p:nvSpPr>
        <p:spPr>
          <a:xfrm>
            <a:off x="6475269" y="1292162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4F279E04-E6F5-4C29-8680-09522DC337A1}"/>
              </a:ext>
            </a:extLst>
          </p:cNvPr>
          <p:cNvSpPr/>
          <p:nvPr userDrawn="1"/>
        </p:nvSpPr>
        <p:spPr>
          <a:xfrm>
            <a:off x="685462" y="3828631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3C3566EB-AC91-4EFF-8EBB-30A77A2D4EE2}"/>
              </a:ext>
            </a:extLst>
          </p:cNvPr>
          <p:cNvSpPr/>
          <p:nvPr userDrawn="1"/>
        </p:nvSpPr>
        <p:spPr>
          <a:xfrm>
            <a:off x="6482517" y="384145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3AB1A0-813A-4209-AAF5-C98B5FBFAF03}"/>
              </a:ext>
            </a:extLst>
          </p:cNvPr>
          <p:cNvSpPr txBox="1"/>
          <p:nvPr userDrawn="1"/>
        </p:nvSpPr>
        <p:spPr>
          <a:xfrm>
            <a:off x="684828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DA0BE-2147-414F-9019-722E5FCFD1B7}"/>
              </a:ext>
            </a:extLst>
          </p:cNvPr>
          <p:cNvSpPr txBox="1"/>
          <p:nvPr userDrawn="1"/>
        </p:nvSpPr>
        <p:spPr>
          <a:xfrm>
            <a:off x="6666102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2FD8BC-C02E-449F-8A99-A6FDE0E6EBDC}"/>
              </a:ext>
            </a:extLst>
          </p:cNvPr>
          <p:cNvSpPr txBox="1"/>
          <p:nvPr userDrawn="1"/>
        </p:nvSpPr>
        <p:spPr>
          <a:xfrm>
            <a:off x="99619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60351B-730E-422B-9AF6-935AAAECA390}"/>
              </a:ext>
            </a:extLst>
          </p:cNvPr>
          <p:cNvSpPr txBox="1"/>
          <p:nvPr userDrawn="1"/>
        </p:nvSpPr>
        <p:spPr>
          <a:xfrm>
            <a:off x="792854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9974CD-2AB5-4824-9AC4-3B999BD2A9B5}"/>
              </a:ext>
            </a:extLst>
          </p:cNvPr>
          <p:cNvSpPr txBox="1"/>
          <p:nvPr userDrawn="1"/>
        </p:nvSpPr>
        <p:spPr>
          <a:xfrm>
            <a:off x="684828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4E48C4-75B4-461E-95B4-53F864B21378}"/>
              </a:ext>
            </a:extLst>
          </p:cNvPr>
          <p:cNvSpPr txBox="1"/>
          <p:nvPr userDrawn="1"/>
        </p:nvSpPr>
        <p:spPr>
          <a:xfrm>
            <a:off x="6666102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8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C6449-351E-4A58-8AC1-97F6837FF2E4}"/>
              </a:ext>
            </a:extLst>
          </p:cNvPr>
          <p:cNvSpPr txBox="1"/>
          <p:nvPr userDrawn="1"/>
        </p:nvSpPr>
        <p:spPr>
          <a:xfrm>
            <a:off x="578807" y="2752422"/>
            <a:ext cx="612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СПАСИБО ЗА ВНИМАНИЕ!</a:t>
            </a:r>
          </a:p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ВОПРОСЫ?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056D04-DCD8-4C53-8A00-17672EBA9E5D}"/>
              </a:ext>
            </a:extLst>
          </p:cNvPr>
          <p:cNvCxnSpPr>
            <a:cxnSpLocks/>
          </p:cNvCxnSpPr>
          <p:nvPr userDrawn="1"/>
        </p:nvCxnSpPr>
        <p:spPr>
          <a:xfrm>
            <a:off x="595066" y="3978818"/>
            <a:ext cx="689387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7">
            <a:extLst>
              <a:ext uri="{FF2B5EF4-FFF2-40B4-BE49-F238E27FC236}">
                <a16:creationId xmlns:a16="http://schemas.microsoft.com/office/drawing/2014/main" id="{91220D27-FE42-499D-AB85-C0B0EA77F4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4330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15" name="Текст 17">
            <a:extLst>
              <a:ext uri="{FF2B5EF4-FFF2-40B4-BE49-F238E27FC236}">
                <a16:creationId xmlns:a16="http://schemas.microsoft.com/office/drawing/2014/main" id="{D0785607-CD0C-47FD-BF4C-571F98232F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4330" y="509803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Почта</a:t>
            </a:r>
          </a:p>
        </p:txBody>
      </p:sp>
    </p:spTree>
    <p:extLst>
      <p:ext uri="{BB962C8B-B14F-4D97-AF65-F5344CB8AC3E}">
        <p14:creationId xmlns:p14="http://schemas.microsoft.com/office/powerpoint/2010/main" val="37516434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B978B-B149-4C03-94C7-6C48E865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343D50-8059-4CA9-BF01-E0D22645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5BE3-26A9-41FC-9745-483B01D31966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1D150C-0BD6-4A12-8511-C85BF776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73B3F9-F7FF-437D-ACB6-7D085290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4FFF5-65C3-4432-80B9-2098E4C638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09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3FE20-1151-48FE-8A1C-B19C795C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F24959-9319-4576-8100-A6E9BB58E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866AF-B56C-4861-9012-28C71DF01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7877C-D996-4304-98C9-8505D624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72DBC2-8A15-45C4-8AF6-69163A51C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8261B-9F3A-4DC5-9EFB-9BA3510BF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77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ods.ai/tracks/drlcourse22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hyperlink" Target="https://www.gymlibrary.dev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arxiv.org/abs/2009.08120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arxiv.org/html/2410.07612v1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baselines" TargetMode="External"/><Relationship Id="rId7" Type="http://schemas.openxmlformats.org/officeDocument/2006/relationships/image" Target="../media/image105.png"/><Relationship Id="rId2" Type="http://schemas.openxmlformats.org/officeDocument/2006/relationships/hyperlink" Target="https://ods.ai/tracks/drlcourse2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hyperlink" Target="https://github.com/rlcode/reinforcement-learnin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MattChanTK/gym-maz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0E8BB-8FE8-42C8-B0DF-438A9850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0" y="2100850"/>
            <a:ext cx="7867247" cy="1392668"/>
          </a:xfrm>
        </p:spPr>
        <p:txBody>
          <a:bodyPr>
            <a:normAutofit fontScale="90000"/>
          </a:bodyPr>
          <a:lstStyle/>
          <a:p>
            <a:r>
              <a:rPr lang="ru-RU" sz="4400" dirty="0" err="1"/>
              <a:t>Мультиагентное</a:t>
            </a:r>
            <a:r>
              <a:rPr lang="ru-RU" sz="4400" dirty="0"/>
              <a:t> обучение с подкреплением в задачах</a:t>
            </a:r>
            <a:r>
              <a:rPr lang="en-US" sz="4400" dirty="0"/>
              <a:t> </a:t>
            </a:r>
            <a:r>
              <a:rPr lang="ru-RU" sz="4400" dirty="0"/>
              <a:t>ИБ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3B624C-F422-482B-AFD1-08E33057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294" y="4251791"/>
            <a:ext cx="6057898" cy="1392668"/>
          </a:xfrm>
        </p:spPr>
        <p:txBody>
          <a:bodyPr/>
          <a:lstStyle/>
          <a:p>
            <a:r>
              <a:rPr lang="ru-RU" altLang="ru-RU" dirty="0"/>
              <a:t>Чернышов Юрий Юрьевич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C007AB-309F-4162-B959-0B311B93F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9294" y="4695437"/>
            <a:ext cx="8413169" cy="949022"/>
          </a:xfrm>
        </p:spPr>
        <p:txBody>
          <a:bodyPr/>
          <a:lstStyle/>
          <a:p>
            <a:r>
              <a:rPr lang="ru-RU" altLang="ru-RU" sz="1200" dirty="0"/>
              <a:t>к.ф.-м.н., доцент кафедры «</a:t>
            </a:r>
            <a:r>
              <a:rPr lang="ru-RU" altLang="ru-RU" sz="1200" dirty="0" err="1"/>
              <a:t>АТиСУ</a:t>
            </a:r>
            <a:r>
              <a:rPr lang="ru-RU" altLang="ru-RU" sz="1200" dirty="0"/>
              <a:t>» ИРИТ-РТФ </a:t>
            </a:r>
            <a:r>
              <a:rPr lang="ru-RU" altLang="ru-RU" sz="1200" dirty="0" err="1"/>
              <a:t>УрФУ</a:t>
            </a:r>
            <a:endParaRPr lang="ru-RU" altLang="ru-RU" sz="1200" dirty="0"/>
          </a:p>
          <a:p>
            <a:r>
              <a:rPr lang="ru-RU" altLang="ru-RU" sz="1200" dirty="0"/>
              <a:t>заведующий лабораторией кибербезопасности </a:t>
            </a:r>
            <a:r>
              <a:rPr lang="en-US" altLang="ru-RU" sz="1200" dirty="0"/>
              <a:t>NEO Lab </a:t>
            </a:r>
            <a:r>
              <a:rPr lang="ru-RU" altLang="ru-RU" sz="1200" dirty="0"/>
              <a:t>ИРИТ-РТФ </a:t>
            </a:r>
            <a:r>
              <a:rPr lang="ru-RU" altLang="ru-RU" sz="1200" dirty="0" err="1"/>
              <a:t>УрФУ</a:t>
            </a:r>
            <a:endParaRPr lang="ru-RU" altLang="ru-RU" sz="1200" dirty="0"/>
          </a:p>
          <a:p>
            <a:r>
              <a:rPr lang="ru-RU" altLang="ru-RU" sz="1200" dirty="0"/>
              <a:t>руководитель исследовательского центра </a:t>
            </a:r>
            <a:r>
              <a:rPr lang="en-US" altLang="ru-RU" sz="1200" dirty="0"/>
              <a:t>UDV Group</a:t>
            </a:r>
            <a:endParaRPr lang="ru-RU" altLang="ru-RU" sz="1200" dirty="0"/>
          </a:p>
          <a:p>
            <a:endParaRPr lang="ru-RU" altLang="ru-RU" sz="1200" dirty="0"/>
          </a:p>
          <a:p>
            <a:endParaRPr lang="ru-RU" sz="1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C7D9953-D500-4893-8CC5-3BC042106DFC}"/>
              </a:ext>
            </a:extLst>
          </p:cNvPr>
          <p:cNvSpPr/>
          <p:nvPr/>
        </p:nvSpPr>
        <p:spPr>
          <a:xfrm>
            <a:off x="1802864" y="6079566"/>
            <a:ext cx="7723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Курс «Анализ данных в Информационной безопасности»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декабрь 202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4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313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11482-CBA9-4F29-B963-8F65F5BB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/>
          <a:lstStyle/>
          <a:p>
            <a:r>
              <a:rPr lang="en-US" dirty="0"/>
              <a:t>RL </a:t>
            </a:r>
            <a:r>
              <a:rPr lang="ru-RU" dirty="0"/>
              <a:t>в робототехнике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ACA8090-93FE-4683-9DFE-9AB820E0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AFCE69-8346-4870-868D-5E2030DC2B54}"/>
              </a:ext>
            </a:extLst>
          </p:cNvPr>
          <p:cNvSpPr/>
          <p:nvPr/>
        </p:nvSpPr>
        <p:spPr>
          <a:xfrm>
            <a:off x="739437" y="1319482"/>
            <a:ext cx="369755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Роботы передвигают кубики</a:t>
            </a:r>
            <a:endParaRPr lang="en-US" dirty="0"/>
          </a:p>
          <a:p>
            <a:r>
              <a:rPr lang="en-US" sz="1100" dirty="0"/>
              <a:t>Mahadevan, S., and Connell, J. (1992). Automatic programming of behavior-based robots using reinforcement learning. Artificial Intelligence, 55(2-3), 311-365.</a:t>
            </a:r>
            <a:endParaRPr lang="ru-RU" sz="11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35AC96-B570-4302-8181-6C1291804464}"/>
              </a:ext>
            </a:extLst>
          </p:cNvPr>
          <p:cNvSpPr/>
          <p:nvPr/>
        </p:nvSpPr>
        <p:spPr>
          <a:xfrm>
            <a:off x="6277713" y="1284752"/>
            <a:ext cx="392231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Человекоподобный робот балансирует стержень</a:t>
            </a:r>
            <a:endParaRPr lang="en-US" dirty="0"/>
          </a:p>
          <a:p>
            <a:r>
              <a:rPr lang="en-US" sz="1100" dirty="0" err="1"/>
              <a:t>Schaal</a:t>
            </a:r>
            <a:r>
              <a:rPr lang="en-US" sz="1100" dirty="0"/>
              <a:t>, S. (1997). Learning from demonstration. In Advances in Neural Information Processing Systems (pp. 1040-1046)</a:t>
            </a:r>
            <a:endParaRPr lang="ru-RU" sz="11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9903CB-EBF4-426D-8C78-EBD82A5276C8}"/>
              </a:ext>
            </a:extLst>
          </p:cNvPr>
          <p:cNvSpPr/>
          <p:nvPr/>
        </p:nvSpPr>
        <p:spPr>
          <a:xfrm>
            <a:off x="739437" y="2674371"/>
            <a:ext cx="394207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Двуногий робот учится передвигаться без знания окружения</a:t>
            </a:r>
            <a:endParaRPr lang="en-US" dirty="0"/>
          </a:p>
          <a:p>
            <a:r>
              <a:rPr lang="en-US" sz="1100" dirty="0" err="1"/>
              <a:t>Benbrahim</a:t>
            </a:r>
            <a:r>
              <a:rPr lang="en-US" sz="1100" dirty="0"/>
              <a:t>, H., and Franklin, J. A. (1997). Biped dynamic walking using reinforcement learning. Robotics and Autonomous Systems, 22(3-4), 283-302</a:t>
            </a:r>
            <a:endParaRPr lang="ru-RU" sz="11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911B799-0936-449C-B85C-EF42B68ACB6E}"/>
              </a:ext>
            </a:extLst>
          </p:cNvPr>
          <p:cNvSpPr/>
          <p:nvPr/>
        </p:nvSpPr>
        <p:spPr>
          <a:xfrm>
            <a:off x="2315738" y="4476717"/>
            <a:ext cx="4330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Футбольная команда роботов</a:t>
            </a:r>
            <a:endParaRPr lang="en-US" dirty="0"/>
          </a:p>
          <a:p>
            <a:r>
              <a:rPr lang="en-US" sz="1100" dirty="0" err="1"/>
              <a:t>Riedmiller</a:t>
            </a:r>
            <a:r>
              <a:rPr lang="en-US" sz="1100" dirty="0"/>
              <a:t>, M., Gabel, T., Hafner, R., and Lange, S. (2009). Reinforcement learning for robot soccer. Autonomous Robots, 27(1), 55-73</a:t>
            </a:r>
            <a:endParaRPr lang="ru-RU" sz="11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6229C02-2FDE-4EFD-B56E-35D6CDCA4F91}"/>
              </a:ext>
            </a:extLst>
          </p:cNvPr>
          <p:cNvSpPr/>
          <p:nvPr/>
        </p:nvSpPr>
        <p:spPr>
          <a:xfrm>
            <a:off x="6282371" y="2892492"/>
            <a:ext cx="43307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Робот играет в настольный теннис</a:t>
            </a:r>
            <a:endParaRPr lang="en-US" dirty="0"/>
          </a:p>
          <a:p>
            <a:r>
              <a:rPr lang="en-US" sz="1100" dirty="0"/>
              <a:t>Mulling, K., </a:t>
            </a:r>
            <a:r>
              <a:rPr lang="en-US" sz="1100" dirty="0" err="1"/>
              <a:t>Kober</a:t>
            </a:r>
            <a:r>
              <a:rPr lang="en-US" sz="1100" dirty="0"/>
              <a:t>, J., Kroemer, O., and Peters, J. (2013). Learning to select and generalize striking movements in robot table tennis. The International Journal of Robotics Research, 32(3), 263-279.</a:t>
            </a:r>
            <a:endParaRPr lang="ru-RU" sz="11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1B7AA9-7FB5-4212-A424-2C5CD52C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91" y="1415253"/>
            <a:ext cx="1182004" cy="9968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2BDBCB-23AB-42E7-A80D-1DE87D60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95" y="1204351"/>
            <a:ext cx="1257500" cy="12989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41907A-E56B-4750-8BD7-EC166A0DB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020" y="2701066"/>
            <a:ext cx="997749" cy="12989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758F79-D25D-403B-AAA9-4019341AA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841" y="2792629"/>
            <a:ext cx="1247949" cy="117173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DB3724-F0C2-425D-B49B-45E9D8B6C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050" y="4008003"/>
            <a:ext cx="142894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2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71220-BBEA-4DA9-ABF0-C2D5A2A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90953"/>
            <a:ext cx="10515600" cy="1115333"/>
          </a:xfrm>
        </p:spPr>
        <p:txBody>
          <a:bodyPr/>
          <a:lstStyle/>
          <a:p>
            <a:r>
              <a:rPr lang="ru-RU" dirty="0"/>
              <a:t>Очень простой пример: «10-рукий бандит»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B19862-CFEF-456B-91B7-F083B928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807" y="1099367"/>
            <a:ext cx="5878627" cy="4087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34207-0693-4AC3-83D8-2AA25F9B4F81}"/>
              </a:ext>
            </a:extLst>
          </p:cNvPr>
          <p:cNvSpPr txBox="1"/>
          <p:nvPr/>
        </p:nvSpPr>
        <p:spPr>
          <a:xfrm>
            <a:off x="5965418" y="6331012"/>
            <a:ext cx="600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из книги </a:t>
            </a:r>
            <a:r>
              <a:rPr lang="ru-RU" dirty="0" err="1"/>
              <a:t>Саттона</a:t>
            </a:r>
            <a:r>
              <a:rPr lang="ru-RU" dirty="0"/>
              <a:t> и </a:t>
            </a:r>
            <a:r>
              <a:rPr lang="ru-RU" dirty="0" err="1"/>
              <a:t>Барто</a:t>
            </a:r>
            <a:r>
              <a:rPr lang="ru-RU" dirty="0"/>
              <a:t> «</a:t>
            </a:r>
            <a:r>
              <a:rPr lang="en-US" dirty="0"/>
              <a:t>Reinforcement Learning</a:t>
            </a:r>
            <a:r>
              <a:rPr lang="ru-RU" dirty="0"/>
              <a:t>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57E5A0-BDCF-43A8-B96B-EFA8A17C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0" y="1272485"/>
            <a:ext cx="4773251" cy="12680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6BBE63-4064-446E-A74D-B7CDA923E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80" y="4476773"/>
            <a:ext cx="5068524" cy="21593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FA40A2-4186-405C-BB54-437E5AD53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88" y="2717902"/>
            <a:ext cx="2292902" cy="6534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495151-48AA-4668-8BF6-BC9C9F56D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561" y="2815207"/>
            <a:ext cx="1946656" cy="4475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16EAAF-8657-459E-9B2C-24F7A5ACF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010" y="3645990"/>
            <a:ext cx="4290414" cy="300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741F1-7F22-437C-8E9B-15000C0E633D}"/>
              </a:ext>
            </a:extLst>
          </p:cNvPr>
          <p:cNvSpPr txBox="1"/>
          <p:nvPr/>
        </p:nvSpPr>
        <p:spPr>
          <a:xfrm>
            <a:off x="6096000" y="5186849"/>
            <a:ext cx="606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Если бы Вы знали распределение, то как бы действовали?</a:t>
            </a:r>
          </a:p>
        </p:txBody>
      </p:sp>
    </p:spTree>
    <p:extLst>
      <p:ext uri="{BB962C8B-B14F-4D97-AF65-F5344CB8AC3E}">
        <p14:creationId xmlns:p14="http://schemas.microsoft.com/office/powerpoint/2010/main" val="21815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097A58-4ECE-4D0B-B766-80727822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0813"/>
            <a:ext cx="10515600" cy="895459"/>
          </a:xfrm>
        </p:spPr>
        <p:txBody>
          <a:bodyPr/>
          <a:lstStyle/>
          <a:p>
            <a:r>
              <a:rPr lang="ru-RU" dirty="0"/>
              <a:t>Марковские процессы принятия решений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7BB84-A9F7-440F-BBE7-2E0D6151CD2F}"/>
              </a:ext>
            </a:extLst>
          </p:cNvPr>
          <p:cNvSpPr txBox="1"/>
          <p:nvPr/>
        </p:nvSpPr>
        <p:spPr>
          <a:xfrm>
            <a:off x="464276" y="1243881"/>
            <a:ext cx="5485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различных действий в разных ситуациях, оценка ценности действия в состоянии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Учитывается не сиюминутная награда, а возможный доход от будущих состояний и действий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Уравнение Беллмана для поиска оптимальной стратегии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7C3150-63F1-4D25-9CA5-A80F04A6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23" y="1033180"/>
            <a:ext cx="4988997" cy="20589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24FC3-9C0F-4794-B47F-A112D395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34" y="3485203"/>
            <a:ext cx="4609680" cy="7358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D11156-CFA3-4AF2-AA3C-CF88AFF18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029" y="4613681"/>
            <a:ext cx="5800444" cy="8097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56AA62-E15F-460C-8828-6CD893DB3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112" y="5423455"/>
            <a:ext cx="6336336" cy="89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B1E7B9-C90E-44DD-B556-5ADB6D3317AA}"/>
              </a:ext>
            </a:extLst>
          </p:cNvPr>
          <p:cNvSpPr txBox="1"/>
          <p:nvPr/>
        </p:nvSpPr>
        <p:spPr>
          <a:xfrm>
            <a:off x="280196" y="3921183"/>
            <a:ext cx="20629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</a:t>
            </a:r>
            <a:r>
              <a:rPr lang="en-US" i="1" dirty="0"/>
              <a:t> = 0 .. 29 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b="1" i="1" dirty="0"/>
              <a:t>A</a:t>
            </a:r>
            <a:r>
              <a:rPr lang="en-US" i="1" dirty="0"/>
              <a:t>  = {                        }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b="1" i="1" dirty="0"/>
              <a:t>R</a:t>
            </a:r>
            <a:r>
              <a:rPr lang="en-US" i="1" dirty="0"/>
              <a:t> = 10 if END else -1</a:t>
            </a:r>
            <a:endParaRPr lang="ru-RU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E6EF2-EC7B-498E-8562-E5AAB1EABA7C}"/>
              </a:ext>
            </a:extLst>
          </p:cNvPr>
          <p:cNvSpPr txBox="1"/>
          <p:nvPr/>
        </p:nvSpPr>
        <p:spPr>
          <a:xfrm>
            <a:off x="6132904" y="3075905"/>
            <a:ext cx="54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/>
              <a:t>Иллюстрация из книги </a:t>
            </a:r>
            <a:r>
              <a:rPr lang="ru-RU" sz="1200" b="1" dirty="0" err="1"/>
              <a:t>Саттона</a:t>
            </a:r>
            <a:r>
              <a:rPr lang="ru-RU" sz="1200" b="1" dirty="0"/>
              <a:t> и </a:t>
            </a:r>
            <a:r>
              <a:rPr lang="ru-RU" sz="1200" b="1" dirty="0" err="1"/>
              <a:t>Барто</a:t>
            </a:r>
            <a:r>
              <a:rPr lang="ru-RU" sz="1200" b="1" dirty="0"/>
              <a:t> «Обучение с подкреплением»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F2A0875-D52F-4E89-914D-3F3C8E32A2C3}"/>
              </a:ext>
            </a:extLst>
          </p:cNvPr>
          <p:cNvSpPr/>
          <p:nvPr/>
        </p:nvSpPr>
        <p:spPr>
          <a:xfrm>
            <a:off x="280197" y="639661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/>
              <a:t>https://blog.jetbrains.com/education/2023/05/09/reinforcement-learning-maze-solver/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534C1F-B294-42DA-A147-6147727FF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164" y="3443283"/>
            <a:ext cx="3316990" cy="2875630"/>
          </a:xfrm>
          <a:prstGeom prst="rect">
            <a:avLst/>
          </a:prstGeom>
        </p:spPr>
      </p:pic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4532C60A-7D33-475B-92F5-270F82010146}"/>
              </a:ext>
            </a:extLst>
          </p:cNvPr>
          <p:cNvSpPr/>
          <p:nvPr/>
        </p:nvSpPr>
        <p:spPr>
          <a:xfrm>
            <a:off x="906198" y="4848257"/>
            <a:ext cx="258329" cy="170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DEA1589E-EE9F-4597-BD37-BF35E87734EC}"/>
              </a:ext>
            </a:extLst>
          </p:cNvPr>
          <p:cNvSpPr/>
          <p:nvPr/>
        </p:nvSpPr>
        <p:spPr>
          <a:xfrm rot="10800000">
            <a:off x="1247718" y="4848257"/>
            <a:ext cx="312099" cy="170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322328A2-25E9-4943-B4FC-B39F72322DAA}"/>
              </a:ext>
            </a:extLst>
          </p:cNvPr>
          <p:cNvSpPr/>
          <p:nvPr/>
        </p:nvSpPr>
        <p:spPr>
          <a:xfrm rot="16200000">
            <a:off x="1574720" y="4795942"/>
            <a:ext cx="323936" cy="170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3E96A8D6-65B1-498D-8AF8-EDAA23ED16A9}"/>
              </a:ext>
            </a:extLst>
          </p:cNvPr>
          <p:cNvSpPr/>
          <p:nvPr/>
        </p:nvSpPr>
        <p:spPr>
          <a:xfrm rot="5400000">
            <a:off x="1833747" y="4795942"/>
            <a:ext cx="323936" cy="170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24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35890-5573-4DCF-9F3E-65CD44F6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8445"/>
            <a:ext cx="10515600" cy="686435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Динамическое программирование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B48A1C-2076-4AA9-8B1E-AAAAC36E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28" y="3715971"/>
            <a:ext cx="6503290" cy="8820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2C18E-8E67-4069-BFB4-2B4E1413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33" y="4694837"/>
            <a:ext cx="6503289" cy="773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32717-46D9-4CE8-A7B4-CC070F74BAAB}"/>
              </a:ext>
            </a:extLst>
          </p:cNvPr>
          <p:cNvSpPr txBox="1"/>
          <p:nvPr/>
        </p:nvSpPr>
        <p:spPr>
          <a:xfrm>
            <a:off x="3354564" y="3244522"/>
            <a:ext cx="22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Уравнения Беллмана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ABC44D-87FD-4F7E-BCCE-B14AF3094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5" y="3308325"/>
            <a:ext cx="2881249" cy="33237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4A5C16-A94D-4A94-A6A3-19EFDC7BC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270" y="1464319"/>
            <a:ext cx="3958210" cy="1633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6B8465-1887-42F7-BF84-B56904240479}"/>
              </a:ext>
            </a:extLst>
          </p:cNvPr>
          <p:cNvSpPr txBox="1"/>
          <p:nvPr/>
        </p:nvSpPr>
        <p:spPr>
          <a:xfrm>
            <a:off x="8556080" y="94109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/>
              <a:t>(</a:t>
            </a:r>
            <a:r>
              <a:rPr lang="en-US" sz="2800" i="1" dirty="0"/>
              <a:t>S, A, P, P0, R, j</a:t>
            </a:r>
            <a:r>
              <a:rPr lang="ru-RU" sz="2800" i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D87F6-C406-4B12-B8B4-87C4E230D781}"/>
              </a:ext>
            </a:extLst>
          </p:cNvPr>
          <p:cNvSpPr txBox="1"/>
          <p:nvPr/>
        </p:nvSpPr>
        <p:spPr>
          <a:xfrm>
            <a:off x="8418890" y="3198167"/>
            <a:ext cx="300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/>
              <a:t>Иллюстрация из книги </a:t>
            </a:r>
            <a:r>
              <a:rPr lang="ru-RU" sz="1200" b="1" dirty="0" err="1"/>
              <a:t>Саттона</a:t>
            </a:r>
            <a:r>
              <a:rPr lang="ru-RU" sz="1200" b="1" dirty="0"/>
              <a:t> и </a:t>
            </a:r>
            <a:r>
              <a:rPr lang="ru-RU" sz="1200" b="1" dirty="0" err="1"/>
              <a:t>Барто</a:t>
            </a:r>
            <a:r>
              <a:rPr lang="ru-RU" sz="1200" b="1" dirty="0"/>
              <a:t> «Обучение с подкреплением»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CF720E-9E81-44C8-9A32-764406E716DD}"/>
              </a:ext>
            </a:extLst>
          </p:cNvPr>
          <p:cNvSpPr/>
          <p:nvPr/>
        </p:nvSpPr>
        <p:spPr>
          <a:xfrm>
            <a:off x="3406140" y="5916901"/>
            <a:ext cx="8423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Здесь и далее рисунки с формулами из </a:t>
            </a:r>
            <a:r>
              <a:rPr lang="en-US" dirty="0"/>
              <a:t>ODS.ai </a:t>
            </a:r>
            <a:r>
              <a:rPr lang="ru-RU" dirty="0"/>
              <a:t>курса «</a:t>
            </a:r>
            <a:r>
              <a:rPr lang="en-US" dirty="0"/>
              <a:t>Deep Reinforcement Learning</a:t>
            </a:r>
            <a:r>
              <a:rPr lang="ru-RU" dirty="0"/>
              <a:t>» </a:t>
            </a:r>
            <a:r>
              <a:rPr lang="en-US" dirty="0"/>
              <a:t>(</a:t>
            </a:r>
            <a:r>
              <a:rPr lang="ru-RU" dirty="0"/>
              <a:t>автор Антон Плаксин), </a:t>
            </a:r>
            <a:r>
              <a:rPr lang="en-US" dirty="0">
                <a:hlinkClick r:id="rId6"/>
              </a:rPr>
              <a:t>https://ods.ai/tracks/drlcourse22</a:t>
            </a:r>
            <a:r>
              <a:rPr lang="ru-RU" dirty="0"/>
              <a:t> (уже есть 23 и 24)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10009-01F3-4DE2-AF24-1B5068F59D70}"/>
              </a:ext>
            </a:extLst>
          </p:cNvPr>
          <p:cNvSpPr txBox="1"/>
          <p:nvPr/>
        </p:nvSpPr>
        <p:spPr>
          <a:xfrm>
            <a:off x="435520" y="1123502"/>
            <a:ext cx="6601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Методы ДП хорошо исследованы математически, но малопригодны для практики, поскольку требуют полное знание модели среды</a:t>
            </a:r>
          </a:p>
          <a:p>
            <a:endParaRPr lang="ru-RU" dirty="0"/>
          </a:p>
          <a:p>
            <a:r>
              <a:rPr lang="ru-RU" dirty="0"/>
              <a:t>Подходы ДП применимы и в методах, где не требуется знание модели среды</a:t>
            </a:r>
          </a:p>
        </p:txBody>
      </p:sp>
    </p:spTree>
    <p:extLst>
      <p:ext uri="{BB962C8B-B14F-4D97-AF65-F5344CB8AC3E}">
        <p14:creationId xmlns:p14="http://schemas.microsoft.com/office/powerpoint/2010/main" val="96846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35890-5573-4DCF-9F3E-65CD44F6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Монте-Карло (</a:t>
            </a:r>
            <a:r>
              <a:rPr lang="en-US" dirty="0"/>
              <a:t>model-agnostic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275183-E77D-4D61-A2C9-0CAAD597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79" y="3010195"/>
            <a:ext cx="7913914" cy="32633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4AAAB3-2709-4962-B593-CB20DE545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63" y="1487001"/>
            <a:ext cx="450595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0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35890-5573-4DCF-9F3E-65CD44F6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0161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Difference </a:t>
            </a:r>
            <a:r>
              <a:rPr lang="ru-RU" dirty="0"/>
              <a:t>методы</a:t>
            </a:r>
            <a:r>
              <a:rPr lang="en-US" dirty="0"/>
              <a:t> (model-agnostic)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FDC32-1B30-4A53-A7B5-CD8FFF13EAEA}"/>
              </a:ext>
            </a:extLst>
          </p:cNvPr>
          <p:cNvSpPr txBox="1"/>
          <p:nvPr/>
        </p:nvSpPr>
        <p:spPr>
          <a:xfrm>
            <a:off x="7655966" y="1214665"/>
            <a:ext cx="333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Q</a:t>
            </a:r>
            <a:r>
              <a:rPr lang="en-US" dirty="0"/>
              <a:t> – </a:t>
            </a:r>
            <a:r>
              <a:rPr lang="ru-RU" dirty="0"/>
              <a:t>функция ценности действий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08E243-CA9D-441B-A7A7-3E2FC9AB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5701"/>
            <a:ext cx="5910943" cy="201517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529DDE8-490A-423B-BA8F-8701E0F1C282}"/>
              </a:ext>
            </a:extLst>
          </p:cNvPr>
          <p:cNvSpPr/>
          <p:nvPr/>
        </p:nvSpPr>
        <p:spPr>
          <a:xfrm>
            <a:off x="936171" y="12146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SARSA</a:t>
            </a:r>
            <a:r>
              <a:rPr lang="ru-RU" dirty="0"/>
              <a:t> (единая стратегия)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DC2832B-4E3C-4CF8-9EF3-CC16ACC85D79}"/>
              </a:ext>
            </a:extLst>
          </p:cNvPr>
          <p:cNvSpPr/>
          <p:nvPr/>
        </p:nvSpPr>
        <p:spPr>
          <a:xfrm>
            <a:off x="936171" y="3918264"/>
            <a:ext cx="3795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Q-</a:t>
            </a:r>
            <a:r>
              <a:rPr lang="ru-RU" dirty="0"/>
              <a:t>обучение (разделенная стратегия)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89C544-5461-44EB-93B7-E9E63B08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71" y="4361226"/>
            <a:ext cx="5747657" cy="213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8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79E19-C910-4179-AD47-2BC614B5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RL: </a:t>
            </a:r>
            <a:r>
              <a:rPr lang="ru-RU" dirty="0"/>
              <a:t>все началось с успеха </a:t>
            </a:r>
            <a:r>
              <a:rPr lang="en-US" dirty="0"/>
              <a:t>deep ML </a:t>
            </a:r>
            <a:r>
              <a:rPr lang="ru-RU" dirty="0"/>
              <a:t>для</a:t>
            </a:r>
            <a:r>
              <a:rPr lang="en-US" dirty="0"/>
              <a:t> “Atari games”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32CFAC-D76F-43FC-BAB0-E376B6FC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D3E537-CB85-40C1-9720-31C7AEC2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7" y="1011415"/>
            <a:ext cx="4777486" cy="3186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708B6-5D8C-4EED-A86B-E14CFA91F84D}"/>
              </a:ext>
            </a:extLst>
          </p:cNvPr>
          <p:cNvSpPr txBox="1"/>
          <p:nvPr/>
        </p:nvSpPr>
        <p:spPr>
          <a:xfrm>
            <a:off x="5397910" y="1041397"/>
            <a:ext cx="62922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DRL </a:t>
            </a:r>
            <a:r>
              <a:rPr lang="ru-RU" sz="2800" dirty="0"/>
              <a:t>использует </a:t>
            </a:r>
            <a:r>
              <a:rPr lang="en-US" sz="2800" dirty="0"/>
              <a:t>DL</a:t>
            </a:r>
            <a:r>
              <a:rPr lang="ru-RU" sz="2800" dirty="0"/>
              <a:t> как </a:t>
            </a:r>
            <a:r>
              <a:rPr lang="ru-RU" sz="2800" dirty="0" err="1"/>
              <a:t>аппроксиматор</a:t>
            </a:r>
            <a:r>
              <a:rPr lang="ru-RU" sz="2800" dirty="0"/>
              <a:t> для </a:t>
            </a:r>
            <a:r>
              <a:rPr lang="ru-RU" sz="2800" dirty="0" err="1"/>
              <a:t>высокоразмерных</a:t>
            </a:r>
            <a:r>
              <a:rPr lang="ru-RU" sz="2800" dirty="0"/>
              <a:t> данных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Deep Q-network by </a:t>
            </a:r>
            <a:r>
              <a:rPr lang="en-US" sz="2800" dirty="0" err="1"/>
              <a:t>Mnih</a:t>
            </a:r>
            <a:r>
              <a:rPr lang="en-US" sz="2800" dirty="0"/>
              <a:t> et al.</a:t>
            </a:r>
            <a:r>
              <a:rPr lang="ru-RU" sz="2800" dirty="0"/>
              <a:t> (2013)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DQN </a:t>
            </a:r>
            <a:r>
              <a:rPr lang="ru-RU" sz="2800" dirty="0"/>
              <a:t>создает </a:t>
            </a:r>
            <a:r>
              <a:rPr lang="en-US" sz="2800" dirty="0"/>
              <a:t>Q-values</a:t>
            </a:r>
            <a:r>
              <a:rPr lang="ru-RU" sz="2800" dirty="0"/>
              <a:t> для всех действий в конкретном состоянии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Применяется </a:t>
            </a:r>
            <a:r>
              <a:rPr lang="en-US" sz="2800" dirty="0"/>
              <a:t>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Своего рода</a:t>
            </a:r>
            <a:r>
              <a:rPr lang="en-US" sz="2800" dirty="0"/>
              <a:t> “policy deep network”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Превзошел человека в </a:t>
            </a:r>
            <a:r>
              <a:rPr lang="en-US" sz="2800" dirty="0"/>
              <a:t>49 Atari games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ED69B16-BE6F-4A5C-BA45-F2F67818918D}"/>
              </a:ext>
            </a:extLst>
          </p:cNvPr>
          <p:cNvSpPr/>
          <p:nvPr/>
        </p:nvSpPr>
        <p:spPr>
          <a:xfrm>
            <a:off x="319557" y="6075144"/>
            <a:ext cx="116524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“Playing Atari with Deep Reinforcement Learning”. </a:t>
            </a:r>
            <a:r>
              <a:rPr lang="en-US" b="1" dirty="0" err="1"/>
              <a:t>Mnih</a:t>
            </a:r>
            <a:r>
              <a:rPr lang="en-US" b="1" dirty="0"/>
              <a:t>, </a:t>
            </a:r>
            <a:r>
              <a:rPr lang="en-US" b="1" dirty="0" err="1"/>
              <a:t>Kavukcuoglu</a:t>
            </a:r>
            <a:r>
              <a:rPr lang="en-US" b="1" dirty="0"/>
              <a:t>, Silver, Graves, </a:t>
            </a:r>
            <a:r>
              <a:rPr lang="en-US" b="1" dirty="0" err="1"/>
              <a:t>Antonoglou</a:t>
            </a:r>
            <a:r>
              <a:rPr lang="en-US" b="1" dirty="0"/>
              <a:t>, </a:t>
            </a:r>
            <a:r>
              <a:rPr lang="en-US" b="1" dirty="0" err="1"/>
              <a:t>Wierstra</a:t>
            </a:r>
            <a:r>
              <a:rPr lang="en-US" b="1" dirty="0"/>
              <a:t>, </a:t>
            </a:r>
            <a:r>
              <a:rPr lang="en-US" b="1" dirty="0" err="1"/>
              <a:t>Riedmiller</a:t>
            </a:r>
            <a:r>
              <a:rPr lang="en-US" b="1" dirty="0"/>
              <a:t>.</a:t>
            </a:r>
          </a:p>
          <a:p>
            <a:r>
              <a:rPr lang="ru-RU" dirty="0"/>
              <a:t>https://arxiv.org/abs/1312.5602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7A7464-CDC2-4F51-926A-8B49ACD971A6}"/>
              </a:ext>
            </a:extLst>
          </p:cNvPr>
          <p:cNvSpPr/>
          <p:nvPr/>
        </p:nvSpPr>
        <p:spPr>
          <a:xfrm>
            <a:off x="336654" y="4232947"/>
            <a:ext cx="35864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Breakout Atari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Состояния описываются массивом пикселей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Действия: влево и вправо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Награда: очки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Конечное состояние: мяч упал</a:t>
            </a:r>
          </a:p>
        </p:txBody>
      </p:sp>
    </p:spTree>
    <p:extLst>
      <p:ext uri="{BB962C8B-B14F-4D97-AF65-F5344CB8AC3E}">
        <p14:creationId xmlns:p14="http://schemas.microsoft.com/office/powerpoint/2010/main" val="175209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7C650-4986-471E-BB1F-810139A7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8649"/>
            <a:ext cx="10515600" cy="1031615"/>
          </a:xfrm>
        </p:spPr>
        <p:txBody>
          <a:bodyPr/>
          <a:lstStyle/>
          <a:p>
            <a:r>
              <a:rPr lang="ru-RU" dirty="0"/>
              <a:t>Сети глубокого </a:t>
            </a:r>
            <a:r>
              <a:rPr lang="en-US" dirty="0"/>
              <a:t>ML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040F4-D68B-4ADF-93EC-84153F0D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4" y="1610341"/>
            <a:ext cx="7151914" cy="1562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F9596-411D-4C62-8962-250D98E9B570}"/>
              </a:ext>
            </a:extLst>
          </p:cNvPr>
          <p:cNvSpPr txBox="1"/>
          <p:nvPr/>
        </p:nvSpPr>
        <p:spPr>
          <a:xfrm>
            <a:off x="642257" y="1157292"/>
            <a:ext cx="13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Идея такая: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BEEABD-AD88-4393-8A42-5FCBFA19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97" y="3684695"/>
            <a:ext cx="3461669" cy="27888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AD75E8-227B-4D19-9E25-0295FCE37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164" y="3429000"/>
            <a:ext cx="4090108" cy="2626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E3B24D-A3EF-44FE-82FB-ABCDD78A5665}"/>
              </a:ext>
            </a:extLst>
          </p:cNvPr>
          <p:cNvSpPr txBox="1"/>
          <p:nvPr/>
        </p:nvSpPr>
        <p:spPr>
          <a:xfrm>
            <a:off x="5486400" y="6015479"/>
            <a:ext cx="662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Иллюстрация из книги «</a:t>
            </a:r>
            <a:r>
              <a:rPr lang="en-US" dirty="0"/>
              <a:t>Deep Reinforcement Learning in Action</a:t>
            </a:r>
            <a:r>
              <a:rPr lang="ru-RU" dirty="0"/>
              <a:t>»</a:t>
            </a:r>
            <a:r>
              <a:rPr lang="en-US" dirty="0"/>
              <a:t>. </a:t>
            </a:r>
            <a:r>
              <a:rPr lang="en-US" dirty="0" err="1"/>
              <a:t>A.Zai</a:t>
            </a:r>
            <a:r>
              <a:rPr lang="en-US" dirty="0"/>
              <a:t>, </a:t>
            </a:r>
            <a:r>
              <a:rPr lang="en-US" dirty="0" err="1"/>
              <a:t>B.Brown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60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5E59F-BB2A-429E-AAD4-AB6DAF20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Deep RL: </a:t>
            </a:r>
            <a:r>
              <a:rPr lang="ru-RU" dirty="0"/>
              <a:t>нейронные сети</a:t>
            </a:r>
            <a:r>
              <a:rPr lang="en-US" dirty="0"/>
              <a:t>, Replay memory,</a:t>
            </a:r>
            <a:r>
              <a:rPr lang="ru-RU" dirty="0"/>
              <a:t> </a:t>
            </a:r>
            <a:r>
              <a:rPr lang="en-US" dirty="0"/>
              <a:t>Online/Target Q-networks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19E211B-22CC-42A7-A735-AD140BE9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AB660C-8541-4213-8589-80D79446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21" y="1637372"/>
            <a:ext cx="8430354" cy="455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5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55DC9-4F57-432D-ADAF-800D1412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- Critic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5AF1B9-4D29-4064-8E7F-38201CBA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3CAF1-79DB-451A-92B5-000081B00C5E}"/>
              </a:ext>
            </a:extLst>
          </p:cNvPr>
          <p:cNvSpPr txBox="1"/>
          <p:nvPr/>
        </p:nvSpPr>
        <p:spPr>
          <a:xfrm>
            <a:off x="595835" y="1148885"/>
            <a:ext cx="650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Разделение оценки действия (</a:t>
            </a:r>
            <a:r>
              <a:rPr lang="en-US" dirty="0"/>
              <a:t>Critic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от выбора стратегии (</a:t>
            </a:r>
            <a:r>
              <a:rPr lang="en-US" dirty="0"/>
              <a:t>Actor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EBB6-ED21-4697-A30D-1D3184E01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1" y="1907575"/>
            <a:ext cx="7612039" cy="4190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48621-3CAB-4D02-8162-AA100B7EA512}"/>
              </a:ext>
            </a:extLst>
          </p:cNvPr>
          <p:cNvSpPr txBox="1"/>
          <p:nvPr/>
        </p:nvSpPr>
        <p:spPr>
          <a:xfrm>
            <a:off x="310498" y="6171684"/>
            <a:ext cx="778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Изображение из книги </a:t>
            </a:r>
            <a:r>
              <a:rPr lang="ru-RU" dirty="0" err="1"/>
              <a:t>А.И.Панова</a:t>
            </a:r>
            <a:r>
              <a:rPr lang="ru-RU" dirty="0"/>
              <a:t> «Введение в </a:t>
            </a:r>
            <a:r>
              <a:rPr lang="ru-RU" dirty="0" err="1"/>
              <a:t>обученеи</a:t>
            </a:r>
            <a:r>
              <a:rPr lang="ru-RU" dirty="0"/>
              <a:t> с подкреплением»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5E0F3-5596-4250-8967-3370B4C85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12" y="681689"/>
            <a:ext cx="4031717" cy="29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Содержимое 2">
            <a:extLst>
              <a:ext uri="{FF2B5EF4-FFF2-40B4-BE49-F238E27FC236}">
                <a16:creationId xmlns:a16="http://schemas.microsoft.com/office/drawing/2014/main" id="{124A4BA0-6477-4242-A0D4-FC4B5AD5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8" y="1661160"/>
            <a:ext cx="6703513" cy="3814763"/>
          </a:xfrm>
        </p:spPr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ru-RU" altLang="ru-RU" b="1" dirty="0"/>
              <a:t>Чернышов Юрий Юрьевич</a:t>
            </a:r>
          </a:p>
          <a:p>
            <a:pPr eaLnBrk="1" hangingPunct="1"/>
            <a:r>
              <a:rPr lang="en-US" altLang="ru-RU" dirty="0"/>
              <a:t>20+ c</a:t>
            </a:r>
            <a:r>
              <a:rPr lang="ru-RU" altLang="ru-RU" dirty="0" err="1"/>
              <a:t>таж</a:t>
            </a:r>
            <a:r>
              <a:rPr lang="ru-RU" altLang="ru-RU" dirty="0"/>
              <a:t> в Телеком, ИТ, ИБ</a:t>
            </a:r>
            <a:endParaRPr lang="en-US" altLang="ru-RU" dirty="0"/>
          </a:p>
          <a:p>
            <a:pPr eaLnBrk="1" hangingPunct="1"/>
            <a:r>
              <a:rPr lang="ru-RU" altLang="ru-RU" dirty="0"/>
              <a:t>Руководитель исследовательского центра </a:t>
            </a:r>
            <a:r>
              <a:rPr lang="en-US" altLang="ru-RU" dirty="0"/>
              <a:t>UDV Group </a:t>
            </a:r>
            <a:r>
              <a:rPr lang="ru-RU" altLang="ru-RU" dirty="0"/>
              <a:t>и Лаборатории кибербезопасности </a:t>
            </a:r>
            <a:r>
              <a:rPr lang="en-US" altLang="ru-RU" dirty="0"/>
              <a:t>NEO Lab</a:t>
            </a:r>
            <a:r>
              <a:rPr lang="ru-RU" altLang="ru-RU" dirty="0"/>
              <a:t> в ИРИТ-РТФ </a:t>
            </a:r>
            <a:r>
              <a:rPr lang="ru-RU" altLang="ru-RU" dirty="0" err="1"/>
              <a:t>УрФУ</a:t>
            </a:r>
            <a:endParaRPr lang="ru-RU" altLang="ru-RU" dirty="0"/>
          </a:p>
          <a:p>
            <a:pPr eaLnBrk="1" hangingPunct="1"/>
            <a:r>
              <a:rPr lang="ru-RU" altLang="ru-RU" dirty="0"/>
              <a:t>к.ф.-м.н., доцент</a:t>
            </a:r>
            <a:r>
              <a:rPr lang="en-US" altLang="ru-RU" dirty="0"/>
              <a:t> </a:t>
            </a:r>
            <a:r>
              <a:rPr lang="ru-RU" altLang="ru-RU" dirty="0"/>
              <a:t>ИРИТ-РТФ </a:t>
            </a:r>
            <a:r>
              <a:rPr lang="ru-RU" altLang="ru-RU" dirty="0" err="1"/>
              <a:t>УрФУ</a:t>
            </a:r>
            <a:endParaRPr lang="ru-RU" altLang="ru-RU" dirty="0"/>
          </a:p>
          <a:p>
            <a:pPr eaLnBrk="1" hangingPunct="1"/>
            <a:r>
              <a:rPr lang="ru-RU" altLang="ru-RU" dirty="0"/>
              <a:t>Автор и преподаватель учебных курсов и семинаров по математике, большим данным и машинному обучению</a:t>
            </a:r>
            <a:r>
              <a:rPr lang="en-US" altLang="ru-RU" dirty="0"/>
              <a:t>, </a:t>
            </a:r>
            <a:r>
              <a:rPr lang="ru-RU" altLang="ru-RU" dirty="0"/>
              <a:t>ИБ, </a:t>
            </a:r>
            <a:r>
              <a:rPr lang="en-US" altLang="ru-RU" dirty="0"/>
              <a:t>UDV Summer School</a:t>
            </a:r>
            <a:endParaRPr lang="ru-RU" altLang="ru-RU" dirty="0"/>
          </a:p>
          <a:p>
            <a:pPr eaLnBrk="1" hangingPunct="1"/>
            <a:r>
              <a:rPr lang="ru-RU" altLang="ru-RU" dirty="0"/>
              <a:t>Докладчик конференций и семинаров</a:t>
            </a:r>
            <a:endParaRPr lang="ru-RU" altLang="ru-RU" sz="700" dirty="0"/>
          </a:p>
        </p:txBody>
      </p:sp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6D3CE4D6-F8C2-4990-9AE4-706064974C16}"/>
              </a:ext>
            </a:extLst>
          </p:cNvPr>
          <p:cNvSpPr txBox="1">
            <a:spLocks/>
          </p:cNvSpPr>
          <p:nvPr/>
        </p:nvSpPr>
        <p:spPr>
          <a:xfrm>
            <a:off x="428946" y="5819232"/>
            <a:ext cx="7586662" cy="3570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ychernyshov@udv.group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DC6D6A-6239-4272-A1F0-5D74599A94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1661160"/>
            <a:ext cx="4789715" cy="359228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4A6C79-A846-4048-AABE-F199C44A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 авторе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2C9C2-5167-4C7B-B794-98526B31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Deep Reinforcement Learning (MADRL)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EDA8EF-75F6-4D38-BCE4-0F52EE8A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C8CAD-7BA5-4678-92F2-A33D7739263C}"/>
              </a:ext>
            </a:extLst>
          </p:cNvPr>
          <p:cNvSpPr txBox="1"/>
          <p:nvPr/>
        </p:nvSpPr>
        <p:spPr>
          <a:xfrm>
            <a:off x="6480312" y="1208354"/>
            <a:ext cx="45163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моделировании ситуаций в реальном мире часто недостаточно одного агента с одной целью</a:t>
            </a:r>
            <a:endParaRPr lang="en-US" dirty="0"/>
          </a:p>
          <a:p>
            <a:endParaRPr lang="ru-RU" dirty="0"/>
          </a:p>
          <a:p>
            <a:r>
              <a:rPr lang="ru-RU" dirty="0"/>
              <a:t>Разные агенты могут выполнять разные целеустремленные действия</a:t>
            </a:r>
          </a:p>
          <a:p>
            <a:endParaRPr lang="ru-RU" dirty="0"/>
          </a:p>
          <a:p>
            <a:r>
              <a:rPr lang="ru-RU" dirty="0"/>
              <a:t>Агенты могут иметь цели сотрудничества или соперничества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Агент не знает о стратегиях других агентов, поэтому усложняется среда, но это не требует дополнительных строгих ограничений среды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CCF88C-ADA6-45F0-9450-32AF7852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29" y="1208354"/>
            <a:ext cx="3345225" cy="240355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B2A5FEE-382B-427A-94E5-31BCCAEF9B44}"/>
              </a:ext>
            </a:extLst>
          </p:cNvPr>
          <p:cNvSpPr/>
          <p:nvPr/>
        </p:nvSpPr>
        <p:spPr>
          <a:xfrm>
            <a:off x="442523" y="5521146"/>
            <a:ext cx="2534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Multiagent domains as robotic soccer (Stone and Sutton, 2001, Balch, 1997)</a:t>
            </a:r>
            <a:endParaRPr lang="ru-RU" dirty="0">
              <a:latin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EF5960-3304-4FCC-AA21-EC2D09B3A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3" y="3678348"/>
            <a:ext cx="1849361" cy="177636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BAB52BC-11E6-469C-8370-CA4559BC1AFD}"/>
              </a:ext>
            </a:extLst>
          </p:cNvPr>
          <p:cNvSpPr/>
          <p:nvPr/>
        </p:nvSpPr>
        <p:spPr>
          <a:xfrm>
            <a:off x="3395358" y="5382646"/>
            <a:ext cx="27608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Predator-and-prey</a:t>
            </a: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</a:rPr>
              <a:t>pursuit games (Tan, 1993, De Jong, 1997, Ono and Fukumoto, 1996)</a:t>
            </a:r>
            <a:endParaRPr lang="ru-RU" dirty="0">
              <a:latin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A22547-AB29-4A4E-A05C-60CC37936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310" y="3900800"/>
            <a:ext cx="1414456" cy="13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5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70C48-363F-437E-BD26-3A228F1E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пример </a:t>
            </a:r>
            <a:r>
              <a:rPr lang="en-US" dirty="0"/>
              <a:t>Q-</a:t>
            </a:r>
            <a:r>
              <a:rPr lang="ru-RU" dirty="0"/>
              <a:t>обучения с совместными действиями агентов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833469-8F42-4A35-8739-E88005EF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287EC5-49FF-4B2D-901D-2AAC8E2B3A28}"/>
              </a:ext>
            </a:extLst>
          </p:cNvPr>
          <p:cNvSpPr/>
          <p:nvPr/>
        </p:nvSpPr>
        <p:spPr>
          <a:xfrm>
            <a:off x="1052875" y="4111880"/>
            <a:ext cx="4064409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стохастической игры с общей суммой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 вычисляется с дополнительной целью для агентов – добиться равновесия по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Нэшу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F8032-C173-4FE8-A64E-6B8F4CE27D49}"/>
              </a:ext>
            </a:extLst>
          </p:cNvPr>
          <p:cNvSpPr txBox="1"/>
          <p:nvPr/>
        </p:nvSpPr>
        <p:spPr>
          <a:xfrm>
            <a:off x="1148649" y="1926218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Способ</a:t>
            </a:r>
            <a:r>
              <a:rPr lang="en-US" b="1" dirty="0"/>
              <a:t> 1</a:t>
            </a:r>
            <a:r>
              <a:rPr lang="en-US" dirty="0"/>
              <a:t>: </a:t>
            </a:r>
            <a:r>
              <a:rPr lang="ru-RU" dirty="0"/>
              <a:t>Общая</a:t>
            </a:r>
            <a:r>
              <a:rPr lang="en-US" dirty="0"/>
              <a:t> Q-table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66890-36ED-41C3-B011-067A722DE7E7}"/>
              </a:ext>
            </a:extLst>
          </p:cNvPr>
          <p:cNvSpPr txBox="1"/>
          <p:nvPr/>
        </p:nvSpPr>
        <p:spPr>
          <a:xfrm>
            <a:off x="6668982" y="1894542"/>
            <a:ext cx="331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Способ</a:t>
            </a:r>
            <a:r>
              <a:rPr lang="en-US" b="1" dirty="0"/>
              <a:t> 2</a:t>
            </a:r>
            <a:r>
              <a:rPr lang="en-US" dirty="0"/>
              <a:t>: </a:t>
            </a:r>
            <a:r>
              <a:rPr lang="ru-RU" dirty="0"/>
              <a:t>Отдельные</a:t>
            </a:r>
            <a:r>
              <a:rPr lang="en-US" dirty="0"/>
              <a:t> Q-learning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068A95D-9C0F-4172-8A82-059968628396}"/>
              </a:ext>
            </a:extLst>
          </p:cNvPr>
          <p:cNvSpPr/>
          <p:nvPr/>
        </p:nvSpPr>
        <p:spPr>
          <a:xfrm>
            <a:off x="1148649" y="1162808"/>
            <a:ext cx="10205151" cy="67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 and Wellman, 2000 </a:t>
            </a:r>
            <a:r>
              <a:rPr lang="en-US" dirty="0"/>
              <a:t>Nash Q-Learning for General-Sum Stochastic Games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Taking into account joint actions of agents in Q-learning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CBC4F0-7042-4492-994B-8B43DCA3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03" y="3786672"/>
            <a:ext cx="1914792" cy="18862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B55B09-8B20-4754-BE6E-D8C20A42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226" y="3847009"/>
            <a:ext cx="1895740" cy="18004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31D562-554A-439A-BF1F-5250F355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15" y="5811229"/>
            <a:ext cx="8302537" cy="75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9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185B-2FC2-46D9-A690-69FB0337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Сложности для </a:t>
            </a:r>
            <a:r>
              <a:rPr lang="ru-RU" dirty="0" err="1"/>
              <a:t>многоагентного</a:t>
            </a:r>
            <a:r>
              <a:rPr lang="ru-RU" dirty="0"/>
              <a:t> </a:t>
            </a:r>
            <a:r>
              <a:rPr lang="en-US" dirty="0"/>
              <a:t>Deep RL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FBDB304-4510-4C78-A010-9E74E0A5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F86698F-AB0A-483E-BBB3-796A8EE1CCDF}"/>
              </a:ext>
            </a:extLst>
          </p:cNvPr>
          <p:cNvSpPr/>
          <p:nvPr/>
        </p:nvSpPr>
        <p:spPr>
          <a:xfrm>
            <a:off x="2009374" y="2790492"/>
            <a:ext cx="26245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non-stationarity 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63E4CDE-20D4-4725-B42E-004AB2A09F44}"/>
              </a:ext>
            </a:extLst>
          </p:cNvPr>
          <p:cNvSpPr/>
          <p:nvPr/>
        </p:nvSpPr>
        <p:spPr>
          <a:xfrm>
            <a:off x="5325648" y="2654228"/>
            <a:ext cx="2786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partial observability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3CB7DC-1C0B-4A1E-98E5-9A9C2CB332A5}"/>
              </a:ext>
            </a:extLst>
          </p:cNvPr>
          <p:cNvSpPr/>
          <p:nvPr/>
        </p:nvSpPr>
        <p:spPr>
          <a:xfrm>
            <a:off x="626866" y="5716386"/>
            <a:ext cx="4524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multi-agent training schemes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1BCEC8B-D997-4157-A6DE-1CE9C4B9A7B6}"/>
              </a:ext>
            </a:extLst>
          </p:cNvPr>
          <p:cNvSpPr/>
          <p:nvPr/>
        </p:nvSpPr>
        <p:spPr>
          <a:xfrm>
            <a:off x="4511025" y="5991448"/>
            <a:ext cx="4524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transfer knowledge between agents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90CFC3-CEFA-4AFA-B673-4514AF37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00" y="1134839"/>
            <a:ext cx="1713307" cy="176419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80AC4C5-38D6-4BD6-9A39-F92D07F9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79" y="1142602"/>
            <a:ext cx="1616207" cy="15413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29ECB2-2256-45F8-BE6D-3ED110A6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19" y="4155959"/>
            <a:ext cx="1761053" cy="15604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9F069C1-D225-4A65-917E-6CF705355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980" y="4203772"/>
            <a:ext cx="1696468" cy="1787676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6CD280C-94E4-4E97-ABEC-04F5B8CF75BC}"/>
              </a:ext>
            </a:extLst>
          </p:cNvPr>
          <p:cNvSpPr/>
          <p:nvPr/>
        </p:nvSpPr>
        <p:spPr>
          <a:xfrm>
            <a:off x="9118690" y="4664592"/>
            <a:ext cx="2299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Interpretability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070729-8334-4EBE-8B39-EBC7E968F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517" y="2705756"/>
            <a:ext cx="1696468" cy="17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79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0E8BB-8FE8-42C8-B0DF-438A9850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689805"/>
            <a:ext cx="7171508" cy="1392668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Примеры применения </a:t>
            </a:r>
            <a:r>
              <a:rPr lang="en-US" sz="4400" dirty="0"/>
              <a:t>MAS DRL </a:t>
            </a:r>
            <a:r>
              <a:rPr lang="ru-RU" sz="4400" dirty="0"/>
              <a:t>в кибербезопасности</a:t>
            </a:r>
          </a:p>
        </p:txBody>
      </p:sp>
    </p:spTree>
    <p:extLst>
      <p:ext uri="{BB962C8B-B14F-4D97-AF65-F5344CB8AC3E}">
        <p14:creationId xmlns:p14="http://schemas.microsoft.com/office/powerpoint/2010/main" val="3569130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6D60D-1E8F-4829-B694-AAE12CF9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gymnasium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C9AAA1-3C95-4CDD-8358-D23C3F6A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AABD45B-4692-4DF4-A0AD-5C19D8931732}"/>
              </a:ext>
            </a:extLst>
          </p:cNvPr>
          <p:cNvSpPr/>
          <p:nvPr/>
        </p:nvSpPr>
        <p:spPr>
          <a:xfrm>
            <a:off x="313192" y="1560157"/>
            <a:ext cx="3156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https://www.gymlibrary.dev/</a:t>
            </a:r>
            <a:endParaRPr lang="en-US" dirty="0"/>
          </a:p>
          <a:p>
            <a:r>
              <a:rPr lang="en-US" dirty="0"/>
              <a:t>https://gymnasium.farama.org/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A801BF-66C7-491D-8CF2-45E11C48D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6" y="2384385"/>
            <a:ext cx="3667960" cy="371547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16F44B-54D9-49E1-9688-894399A6F38C}"/>
              </a:ext>
            </a:extLst>
          </p:cNvPr>
          <p:cNvSpPr/>
          <p:nvPr/>
        </p:nvSpPr>
        <p:spPr>
          <a:xfrm>
            <a:off x="313192" y="1105262"/>
            <a:ext cx="327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https://github.com/openai/gym/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41727E-D71B-4F66-BE01-A4B2C6D39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856" y="471761"/>
            <a:ext cx="3943900" cy="1267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91A3C-DD0A-4B28-A5AF-C79F5FCD3BD4}"/>
              </a:ext>
            </a:extLst>
          </p:cNvPr>
          <p:cNvSpPr txBox="1"/>
          <p:nvPr/>
        </p:nvSpPr>
        <p:spPr>
          <a:xfrm>
            <a:off x="5675179" y="1698656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CartPole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9711A8-CD63-4745-B717-2504EFCBF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525" y="261477"/>
            <a:ext cx="2290734" cy="1310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9280E-4199-4B92-86AE-1547FFBAE82B}"/>
              </a:ext>
            </a:extLst>
          </p:cNvPr>
          <p:cNvSpPr txBox="1"/>
          <p:nvPr/>
        </p:nvSpPr>
        <p:spPr>
          <a:xfrm>
            <a:off x="8722112" y="1656507"/>
            <a:ext cx="258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Mountain Car Continuous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08804B-CAF3-480E-A72A-831AD2999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280" y="2520571"/>
            <a:ext cx="1674231" cy="1453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E7E02B-29B9-4ED4-8CA0-683DA0CFEC62}"/>
              </a:ext>
            </a:extLst>
          </p:cNvPr>
          <p:cNvSpPr txBox="1"/>
          <p:nvPr/>
        </p:nvSpPr>
        <p:spPr>
          <a:xfrm>
            <a:off x="5754423" y="4022492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Pendulum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6B6E55-CBD8-43E5-B4C1-EB10B27D6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9452" y="2520571"/>
            <a:ext cx="1929328" cy="12491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6807D1-4290-4962-BB9E-CEF835028E78}"/>
              </a:ext>
            </a:extLst>
          </p:cNvPr>
          <p:cNvSpPr txBox="1"/>
          <p:nvPr/>
        </p:nvSpPr>
        <p:spPr>
          <a:xfrm>
            <a:off x="8988906" y="3974508"/>
            <a:ext cx="15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Bipedal Walker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73920-A8A0-4ED8-82C8-2DDDD3420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9161" y="4718270"/>
            <a:ext cx="1790471" cy="12094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4CEFE8-6074-4CEB-AF9D-4ADEECBEF5BE}"/>
              </a:ext>
            </a:extLst>
          </p:cNvPr>
          <p:cNvSpPr txBox="1"/>
          <p:nvPr/>
        </p:nvSpPr>
        <p:spPr>
          <a:xfrm>
            <a:off x="5697521" y="6016907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 Racing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DED608-241A-4703-84D6-10DD14D12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1507" y="4557739"/>
            <a:ext cx="1389863" cy="13624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25CD57-49B0-415E-9D6A-0C7F062EDF51}"/>
              </a:ext>
            </a:extLst>
          </p:cNvPr>
          <p:cNvSpPr txBox="1"/>
          <p:nvPr/>
        </p:nvSpPr>
        <p:spPr>
          <a:xfrm>
            <a:off x="8988906" y="6016907"/>
            <a:ext cx="51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765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1F6D6F-8424-428A-9270-F3DFF357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854" y="297158"/>
            <a:ext cx="5683030" cy="581049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073E36-0847-40DA-9F7F-670894B86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4577112" cy="386416"/>
          </a:xfrm>
        </p:spPr>
        <p:txBody>
          <a:bodyPr/>
          <a:lstStyle/>
          <a:p>
            <a:r>
              <a:rPr lang="en-US" dirty="0"/>
              <a:t>env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2EBA02E-A274-4722-81BB-9E0862E1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B58CE65-A503-4AEE-8405-84B6D7346449}"/>
              </a:ext>
            </a:extLst>
          </p:cNvPr>
          <p:cNvSpPr/>
          <p:nvPr/>
        </p:nvSpPr>
        <p:spPr>
          <a:xfrm>
            <a:off x="173620" y="6352143"/>
            <a:ext cx="3950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https://gymnasium.farama.org/api/env/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8ECFA7-90D1-4322-A5F9-CCA49D80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30" y="991092"/>
            <a:ext cx="4003187" cy="22599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EAC819-2D5D-4601-A157-531BE2BE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3360657"/>
            <a:ext cx="4798049" cy="28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0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59399-ACF5-4B29-B015-79CD2284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gym-</a:t>
            </a:r>
            <a:r>
              <a:rPr lang="en-US" dirty="0" err="1"/>
              <a:t>idsgame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2FAA77-9557-459C-9789-D6D1FED3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1DFF108-6204-46A4-8B4E-A3F0EF07B6E8}"/>
              </a:ext>
            </a:extLst>
          </p:cNvPr>
          <p:cNvSpPr/>
          <p:nvPr/>
        </p:nvSpPr>
        <p:spPr>
          <a:xfrm>
            <a:off x="491878" y="5892581"/>
            <a:ext cx="9518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Hammar</a:t>
            </a:r>
            <a:r>
              <a:rPr lang="en-US" dirty="0"/>
              <a:t>, Stadler. Finding Effective Security Strategies through Reinforcement Learning and Self-Play</a:t>
            </a:r>
          </a:p>
          <a:p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https://arxiv.org/abs/2009.08120</a:t>
            </a:r>
            <a:r>
              <a:rPr lang="en-US" dirty="0"/>
              <a:t> </a:t>
            </a:r>
          </a:p>
          <a:p>
            <a:r>
              <a:rPr lang="en-US" dirty="0"/>
              <a:t>https://github.com/Limmen/gym-idsgame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8C5F7-4138-4F8A-9DEF-B2AF1212FC38}"/>
              </a:ext>
            </a:extLst>
          </p:cNvPr>
          <p:cNvSpPr txBox="1"/>
          <p:nvPr/>
        </p:nvSpPr>
        <p:spPr>
          <a:xfrm>
            <a:off x="561372" y="1354238"/>
            <a:ext cx="6893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Симулятор действий атак и защит в абстрактной игре «</a:t>
            </a:r>
            <a:r>
              <a:rPr lang="en-US" dirty="0"/>
              <a:t>Intrusion network</a:t>
            </a:r>
            <a:r>
              <a:rPr lang="ru-RU" dirty="0"/>
              <a:t>»</a:t>
            </a:r>
          </a:p>
          <a:p>
            <a:endParaRPr lang="ru-RU" dirty="0"/>
          </a:p>
          <a:p>
            <a:r>
              <a:rPr lang="ru-RU" dirty="0"/>
              <a:t>Марковская игра для двух игроков</a:t>
            </a:r>
            <a:endParaRPr lang="en-US" dirty="0"/>
          </a:p>
          <a:p>
            <a:endParaRPr lang="en-US" dirty="0"/>
          </a:p>
          <a:p>
            <a:r>
              <a:rPr lang="ru-RU" dirty="0"/>
              <a:t>Включает подготовленные </a:t>
            </a:r>
            <a:r>
              <a:rPr lang="ru-RU" dirty="0" err="1"/>
              <a:t>бейзлайны</a:t>
            </a:r>
            <a:endParaRPr lang="ru-RU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251BC2-CA70-42C5-8EB2-8F2A9AD0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57" y="4076940"/>
            <a:ext cx="3360032" cy="14065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8F8932-C5E7-4DB6-A811-E4E04A87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53" y="4375663"/>
            <a:ext cx="3259675" cy="10195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23C487-307E-4BF2-A201-58B99FC12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125" y="374044"/>
            <a:ext cx="3659517" cy="36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41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41ADF-2EF9-4F8D-BE03-FB54E687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</a:t>
            </a:r>
            <a:r>
              <a:rPr lang="ru-RU" dirty="0"/>
              <a:t>для тестирования на проникновение, среда </a:t>
            </a:r>
            <a:r>
              <a:rPr lang="en-US" dirty="0" err="1"/>
              <a:t>PenGym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D843D5-9891-407E-B103-43900E04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8EF0A-B41D-4DDB-AC03-DE640BCD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15" y="1287377"/>
            <a:ext cx="6548424" cy="42832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48A0428-7B10-4716-A58E-BDE517636CCC}"/>
              </a:ext>
            </a:extLst>
          </p:cNvPr>
          <p:cNvSpPr/>
          <p:nvPr/>
        </p:nvSpPr>
        <p:spPr>
          <a:xfrm>
            <a:off x="427950" y="6327568"/>
            <a:ext cx="3731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https://github.com/cyb3rlab/PenGym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F9449-F206-4B1C-A81B-D245BCB5E3AD}"/>
              </a:ext>
            </a:extLst>
          </p:cNvPr>
          <p:cNvSpPr txBox="1"/>
          <p:nvPr/>
        </p:nvSpPr>
        <p:spPr>
          <a:xfrm>
            <a:off x="363057" y="1400317"/>
            <a:ext cx="43712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Создатели: </a:t>
            </a:r>
            <a:r>
              <a:rPr lang="en-US" dirty="0"/>
              <a:t>JAIST </a:t>
            </a:r>
            <a:r>
              <a:rPr lang="ru-RU" dirty="0"/>
              <a:t>и</a:t>
            </a:r>
            <a:r>
              <a:rPr lang="en-US" dirty="0"/>
              <a:t> KDDI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Тот же </a:t>
            </a:r>
            <a:r>
              <a:rPr lang="en-US" dirty="0"/>
              <a:t>API, </a:t>
            </a:r>
            <a:r>
              <a:rPr lang="ru-RU" dirty="0"/>
              <a:t>что у </a:t>
            </a:r>
            <a:r>
              <a:rPr lang="en-US" dirty="0"/>
              <a:t>gymnasium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Реальное использование инструментов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Nmap, Metasploit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 Range Instantiation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Attack Simulator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52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AA794-64AE-4F3A-8D0F-4EB2D1C4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Cyber Operations Research Gym (</a:t>
            </a:r>
            <a:r>
              <a:rPr lang="en-US" dirty="0" err="1"/>
              <a:t>CybORG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C94536-89EC-4CC1-A065-BF1D1958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162F39-4F05-4928-B5EA-E898F146C8C4}"/>
              </a:ext>
            </a:extLst>
          </p:cNvPr>
          <p:cNvSpPr/>
          <p:nvPr/>
        </p:nvSpPr>
        <p:spPr>
          <a:xfrm>
            <a:off x="348921" y="6171684"/>
            <a:ext cx="43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https://github.com/cage-challenge/CybORG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82CE9-B529-4199-9692-1A621CD1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97" y="1142152"/>
            <a:ext cx="4678621" cy="56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20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FB451A-6C66-4462-A9E6-AF4A8E53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</a:t>
            </a:r>
            <a:r>
              <a:rPr lang="ru-RU" dirty="0"/>
              <a:t>для </a:t>
            </a:r>
            <a:r>
              <a:rPr lang="en-US" dirty="0"/>
              <a:t>IDS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77DE64-DACA-4739-B8BE-00B94205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47102E-ED3F-491A-BA30-A5B59818040E}"/>
              </a:ext>
            </a:extLst>
          </p:cNvPr>
          <p:cNvSpPr/>
          <p:nvPr/>
        </p:nvSpPr>
        <p:spPr>
          <a:xfrm>
            <a:off x="275303" y="6367401"/>
            <a:ext cx="8986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 Survey for Deep Reinforcement Learning Based Network Intrusion Detection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52CBFB-77B3-4F1C-87DB-07898354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424" y="3157617"/>
            <a:ext cx="4362685" cy="31699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06C473-238F-485F-A4B6-163A64E77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11" y="948150"/>
            <a:ext cx="4230377" cy="47985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AD4895-84A4-43DF-97EB-6F8911D42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174" y="304115"/>
            <a:ext cx="5067546" cy="27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B1332-136D-4722-84D6-78C731F6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/>
          <a:lstStyle/>
          <a:p>
            <a:pPr>
              <a:defRPr/>
            </a:pPr>
            <a:r>
              <a:rPr lang="ru-RU" altLang="ru-RU" dirty="0"/>
              <a:t>Системы усложняются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10CEB1-631B-4E81-AF14-4736AD8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A0D8517-9076-4573-A667-A44EBDC9C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779" y="3167443"/>
            <a:ext cx="16065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800" b="1" dirty="0">
                <a:latin typeface="Golos Text" panose="020B0503020202020204" pitchFamily="34" charset="-52"/>
                <a:cs typeface="Golos Text" panose="020B0503020202020204" pitchFamily="34" charset="-52"/>
              </a:rPr>
              <a:t>Components</a:t>
            </a:r>
            <a:endParaRPr lang="ru-RU" altLang="ru-RU" sz="1800" b="1" dirty="0"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B3D5224-4F3D-4F62-931C-D91ED3A8A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89" y="5759632"/>
            <a:ext cx="2217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800" b="1" dirty="0">
                <a:latin typeface="Golos Text" panose="020B0503020202020204" pitchFamily="34" charset="-52"/>
                <a:cs typeface="Golos Text" panose="020B0503020202020204" pitchFamily="34" charset="-52"/>
              </a:rPr>
              <a:t>Ages</a:t>
            </a:r>
            <a:endParaRPr lang="ru-RU" altLang="ru-RU" sz="1800" b="1" dirty="0"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3CFEC68-4EB4-44B5-B69E-1437D0FD6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689" y="5759632"/>
            <a:ext cx="18933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800" b="1" dirty="0">
                <a:latin typeface="Golos Text" panose="020B0503020202020204" pitchFamily="34" charset="-52"/>
                <a:cs typeface="Golos Text" panose="020B0503020202020204" pitchFamily="34" charset="-52"/>
              </a:rPr>
              <a:t>Threats</a:t>
            </a:r>
            <a:endParaRPr lang="ru-RU" altLang="ru-RU" sz="1800" b="1" dirty="0"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19A65FD4-14B2-4E4B-BCA3-7D0B64AC0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238" y="5759632"/>
            <a:ext cx="14026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800" b="1" dirty="0">
                <a:latin typeface="Golos Text" panose="020B0503020202020204" pitchFamily="34" charset="-52"/>
                <a:cs typeface="Golos Text" panose="020B0503020202020204" pitchFamily="34" charset="-52"/>
              </a:rPr>
              <a:t>Regulation</a:t>
            </a:r>
            <a:endParaRPr lang="ru-RU" altLang="ru-RU" sz="1800" b="1" dirty="0"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63B35F10-E126-4789-B2FF-59E97121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607" y="3962000"/>
            <a:ext cx="1810316" cy="168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8F1EF9AC-3B14-4C1B-82C6-973C33482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62" y="3882697"/>
            <a:ext cx="1293172" cy="187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E39D565-BFCF-4FF6-B687-0E0A277DA98F}"/>
              </a:ext>
            </a:extLst>
          </p:cNvPr>
          <p:cNvGrpSpPr/>
          <p:nvPr/>
        </p:nvGrpSpPr>
        <p:grpSpPr>
          <a:xfrm>
            <a:off x="8730455" y="3938157"/>
            <a:ext cx="2359629" cy="2190807"/>
            <a:chOff x="8730455" y="3938157"/>
            <a:chExt cx="2359629" cy="2190807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9FD68BF9-DC66-452F-A748-13ACDF9FE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8670" y="5759632"/>
              <a:ext cx="17443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ru-RU" sz="1800" b="1" dirty="0">
                  <a:latin typeface="Golos Text" panose="020B0503020202020204" pitchFamily="34" charset="-52"/>
                  <a:cs typeface="Golos Text" panose="020B0503020202020204" pitchFamily="34" charset="-52"/>
                </a:rPr>
                <a:t>Infrastructure</a:t>
              </a:r>
              <a:endParaRPr lang="ru-RU" altLang="ru-RU" sz="1800" b="1" dirty="0">
                <a:latin typeface="Golos Text" panose="020B0503020202020204" pitchFamily="34" charset="-52"/>
                <a:cs typeface="Golos Text" panose="020B0503020202020204" pitchFamily="34" charset="-52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2E0CAA10-3171-4637-99C8-7813CF7F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455" y="3938157"/>
              <a:ext cx="1518490" cy="854854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8ED6EDAC-4C0F-4274-BE04-2AD15A170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7274" y="4548516"/>
              <a:ext cx="1205074" cy="674841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7836B8F-8D72-4737-BB78-31881B71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230" y="5282860"/>
              <a:ext cx="1180420" cy="220176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6B64690-08C0-49C5-9F8F-5CC66FC3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108" y="4163715"/>
              <a:ext cx="902414" cy="335081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E698C6A0-C33A-413F-8D33-6D3109FB1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1098" y="4647164"/>
              <a:ext cx="435065" cy="435065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46237F70-2D61-4101-BC1B-EEA32685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7246" y="5258547"/>
              <a:ext cx="722838" cy="244489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A63271C0-FD62-4ACE-9555-103541DF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968" y="4513758"/>
              <a:ext cx="1058560" cy="716573"/>
            </a:xfrm>
            <a:prstGeom prst="rect">
              <a:avLst/>
            </a:prstGeom>
          </p:spPr>
        </p:pic>
      </p:grp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0D25524A-8789-4150-82ED-5B93E02B4C89}"/>
              </a:ext>
            </a:extLst>
          </p:cNvPr>
          <p:cNvSpPr/>
          <p:nvPr/>
        </p:nvSpPr>
        <p:spPr>
          <a:xfrm>
            <a:off x="685464" y="1282662"/>
            <a:ext cx="2822038" cy="2313524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1E632BF2-E269-47EB-8EB9-09D93B1C7135}"/>
              </a:ext>
            </a:extLst>
          </p:cNvPr>
          <p:cNvGrpSpPr/>
          <p:nvPr/>
        </p:nvGrpSpPr>
        <p:grpSpPr>
          <a:xfrm>
            <a:off x="3694415" y="1282662"/>
            <a:ext cx="2275734" cy="2313524"/>
            <a:chOff x="3611289" y="1282662"/>
            <a:chExt cx="2275734" cy="2313524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F814D18-AD4F-4110-8354-0798B9149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7500" y="3167443"/>
              <a:ext cx="7120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ru-RU" sz="1800" b="1" dirty="0">
                  <a:latin typeface="Golos Text" panose="020B0503020202020204" pitchFamily="34" charset="-52"/>
                  <a:cs typeface="Golos Text" panose="020B0503020202020204" pitchFamily="34" charset="-52"/>
                </a:rPr>
                <a:t>Data</a:t>
              </a:r>
              <a:endParaRPr lang="ru-RU" altLang="ru-RU" sz="1800" b="1" dirty="0">
                <a:latin typeface="Golos Text" panose="020B0503020202020204" pitchFamily="34" charset="-52"/>
                <a:cs typeface="Golos Text" panose="020B0503020202020204" pitchFamily="34" charset="-52"/>
              </a:endParaRPr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4B01C129-6107-4552-B44F-6A3F88DFCEFC}"/>
                </a:ext>
              </a:extLst>
            </p:cNvPr>
            <p:cNvSpPr/>
            <p:nvPr/>
          </p:nvSpPr>
          <p:spPr>
            <a:xfrm>
              <a:off x="3611289" y="1282662"/>
              <a:ext cx="2275734" cy="2313524"/>
            </a:xfrm>
            <a:prstGeom prst="roundRect">
              <a:avLst>
                <a:gd name="adj" fmla="val 4129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118CC8A4-D3B9-4001-8175-E70F51D21D67}"/>
              </a:ext>
            </a:extLst>
          </p:cNvPr>
          <p:cNvGrpSpPr/>
          <p:nvPr/>
        </p:nvGrpSpPr>
        <p:grpSpPr>
          <a:xfrm>
            <a:off x="6174753" y="1282662"/>
            <a:ext cx="2275734" cy="2313524"/>
            <a:chOff x="6174753" y="1282662"/>
            <a:chExt cx="2275734" cy="2313524"/>
          </a:xfrm>
        </p:grpSpPr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67A92F6E-967B-46EA-B884-1FDAF3687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0864" y="3167443"/>
              <a:ext cx="20601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ru-RU" sz="1800" b="1" dirty="0">
                  <a:latin typeface="Golos Text" panose="020B0503020202020204" pitchFamily="34" charset="-52"/>
                  <a:cs typeface="Golos Text" panose="020B0503020202020204" pitchFamily="34" charset="-52"/>
                </a:rPr>
                <a:t>Communications</a:t>
              </a:r>
              <a:endParaRPr lang="ru-RU" altLang="ru-RU" sz="1800" b="1" dirty="0">
                <a:latin typeface="Golos Text" panose="020B0503020202020204" pitchFamily="34" charset="-52"/>
                <a:cs typeface="Golos Text" panose="020B0503020202020204" pitchFamily="34" charset="-52"/>
              </a:endParaRPr>
            </a:p>
          </p:txBody>
        </p:sp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CA9F8AD8-09C0-4F1D-B95A-67E14ADDF26B}"/>
                </a:ext>
              </a:extLst>
            </p:cNvPr>
            <p:cNvSpPr/>
            <p:nvPr/>
          </p:nvSpPr>
          <p:spPr>
            <a:xfrm>
              <a:off x="6174753" y="1282662"/>
              <a:ext cx="2275734" cy="2313524"/>
            </a:xfrm>
            <a:prstGeom prst="roundRect">
              <a:avLst>
                <a:gd name="adj" fmla="val 4129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AB4B78C-6674-4EC9-9522-D88EA7E6100C}"/>
              </a:ext>
            </a:extLst>
          </p:cNvPr>
          <p:cNvGrpSpPr/>
          <p:nvPr/>
        </p:nvGrpSpPr>
        <p:grpSpPr>
          <a:xfrm>
            <a:off x="8654070" y="1282662"/>
            <a:ext cx="2631747" cy="2313524"/>
            <a:chOff x="8654070" y="1282662"/>
            <a:chExt cx="2631747" cy="2313524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AC78BB60-8ED4-4272-86BB-0B09BB4B1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3567" y="3167443"/>
              <a:ext cx="2286565" cy="344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ru-RU" sz="1800" b="1" dirty="0">
                  <a:latin typeface="Golos Text" panose="020B0503020202020204" pitchFamily="34" charset="-52"/>
                  <a:cs typeface="Golos Text" panose="020B0503020202020204" pitchFamily="34" charset="-52"/>
                </a:rPr>
                <a:t>SW Dev &amp; Ops Tools</a:t>
              </a:r>
              <a:endParaRPr lang="ru-RU" altLang="ru-RU" sz="1800" b="1" dirty="0">
                <a:latin typeface="Golos Text" panose="020B0503020202020204" pitchFamily="34" charset="-52"/>
                <a:cs typeface="Golos Text" panose="020B0503020202020204" pitchFamily="34" charset="-52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C0AEBC9-EAA2-478F-AB68-C189411CF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3882" y="2199157"/>
              <a:ext cx="548800" cy="454132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D9F36ADA-14DD-40EB-9877-74A6A29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113" y="2081143"/>
              <a:ext cx="685148" cy="31333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678C4E5F-1E58-4ED9-8A18-46A38D09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2001" y="1521062"/>
              <a:ext cx="468027" cy="468027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5C7328E-C5D3-4FF1-9724-2B3708B50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11408" y="1492505"/>
              <a:ext cx="395902" cy="395902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229C81E0-A912-419F-B323-BA17ECAA0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2274" y="1562167"/>
              <a:ext cx="568596" cy="298972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395AD0A-FD49-42E9-8F9B-7E40ABF5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570" y="1975669"/>
              <a:ext cx="406003" cy="406003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DE5C16E3-820C-4C9D-BA4E-30B74B078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938" y="2708487"/>
              <a:ext cx="848354" cy="284846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213C34F1-54D4-4429-B301-DCC3CF4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901" y="2518922"/>
              <a:ext cx="497904" cy="497904"/>
            </a:xfrm>
            <a:prstGeom prst="rect">
              <a:avLst/>
            </a:prstGeom>
          </p:spPr>
        </p:pic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96F72EB7-91D3-4C63-A41C-CC167837793B}"/>
                </a:ext>
              </a:extLst>
            </p:cNvPr>
            <p:cNvSpPr/>
            <p:nvPr/>
          </p:nvSpPr>
          <p:spPr>
            <a:xfrm>
              <a:off x="8654070" y="1282662"/>
              <a:ext cx="2631747" cy="2313524"/>
            </a:xfrm>
            <a:prstGeom prst="roundRect">
              <a:avLst>
                <a:gd name="adj" fmla="val 4129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1EDACC01-DC60-4C70-A85A-2D278029ABAC}"/>
              </a:ext>
            </a:extLst>
          </p:cNvPr>
          <p:cNvSpPr/>
          <p:nvPr/>
        </p:nvSpPr>
        <p:spPr>
          <a:xfrm>
            <a:off x="671705" y="3740544"/>
            <a:ext cx="2822038" cy="2512474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BA998F01-0D05-46B8-A5CB-9B356E19FB7A}"/>
              </a:ext>
            </a:extLst>
          </p:cNvPr>
          <p:cNvSpPr/>
          <p:nvPr/>
        </p:nvSpPr>
        <p:spPr>
          <a:xfrm>
            <a:off x="3698385" y="3764424"/>
            <a:ext cx="2261743" cy="2512474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AE207250-610C-418E-B3A3-A84EFA5177C7}"/>
              </a:ext>
            </a:extLst>
          </p:cNvPr>
          <p:cNvSpPr/>
          <p:nvPr/>
        </p:nvSpPr>
        <p:spPr>
          <a:xfrm>
            <a:off x="6164770" y="3760958"/>
            <a:ext cx="2261743" cy="2512474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5441627B-1133-4998-BFFF-2BE824A6EDA3}"/>
              </a:ext>
            </a:extLst>
          </p:cNvPr>
          <p:cNvSpPr/>
          <p:nvPr/>
        </p:nvSpPr>
        <p:spPr>
          <a:xfrm>
            <a:off x="8654070" y="3770296"/>
            <a:ext cx="2699730" cy="2512474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F730B3-8C10-4036-94E6-725A159E17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684" y="1353927"/>
            <a:ext cx="1977965" cy="18135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6CF279-FD3A-4CC9-B744-F2B8B46DCB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40874" y="1349947"/>
            <a:ext cx="1914049" cy="18535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411445-6E6B-4E24-82B7-92C36110D2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4037" y="3809033"/>
            <a:ext cx="2144501" cy="1967956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4ECD9B4-1A5A-44D0-9284-8BB3A92D0B1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54962" y="1355443"/>
            <a:ext cx="1892864" cy="18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6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EFE75-2FE4-497F-9D25-34C3D51E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Итоги, выводы, планы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2D8588-C3BE-4B33-8DC8-745C3B30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C0683-676F-46D9-97A5-D65EA8D3D5D0}"/>
              </a:ext>
            </a:extLst>
          </p:cNvPr>
          <p:cNvSpPr txBox="1"/>
          <p:nvPr/>
        </p:nvSpPr>
        <p:spPr>
          <a:xfrm>
            <a:off x="948651" y="1342716"/>
            <a:ext cx="84557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Методы </a:t>
            </a:r>
            <a:r>
              <a:rPr lang="en-US" sz="2400" dirty="0"/>
              <a:t>RL </a:t>
            </a:r>
            <a:r>
              <a:rPr lang="ru-RU" sz="2400" dirty="0"/>
              <a:t>теоретически применимы для задач ИБ, но многое остается на уровне лабораторных экспериментов</a:t>
            </a:r>
            <a:endParaRPr lang="en-US" sz="2400" dirty="0"/>
          </a:p>
          <a:p>
            <a:endParaRPr lang="en-US" sz="2400" dirty="0"/>
          </a:p>
          <a:p>
            <a:r>
              <a:rPr lang="ru-RU" sz="2400" dirty="0"/>
              <a:t>Переход к практической реализации непростой, так как много сценариев и деталей</a:t>
            </a:r>
          </a:p>
          <a:p>
            <a:endParaRPr lang="ru-RU" sz="2400" dirty="0"/>
          </a:p>
          <a:p>
            <a:r>
              <a:rPr lang="ru-RU" sz="2400" dirty="0"/>
              <a:t>Полигоны и симуляторы решают исследовательские и учебные задачи, позволяют проверить гипотезы и выделить перспективные подходы</a:t>
            </a:r>
          </a:p>
          <a:p>
            <a:endParaRPr lang="ru-RU" sz="2400" dirty="0"/>
          </a:p>
          <a:p>
            <a:r>
              <a:rPr lang="ru-RU" sz="2400" dirty="0"/>
              <a:t>Возможные развития темы: применение больших языковых моделей, реализация объяснимости, маппинг событий высокого уровня на низкоуровневые действия </a:t>
            </a:r>
          </a:p>
        </p:txBody>
      </p:sp>
    </p:spTree>
    <p:extLst>
      <p:ext uri="{BB962C8B-B14F-4D97-AF65-F5344CB8AC3E}">
        <p14:creationId xmlns:p14="http://schemas.microsoft.com/office/powerpoint/2010/main" val="183748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89C93-65C4-4A65-8ACE-B9D59D6F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Направление работы исследовательского коллектива «</a:t>
            </a:r>
            <a:r>
              <a:rPr lang="en-US" dirty="0"/>
              <a:t>RL </a:t>
            </a:r>
            <a:r>
              <a:rPr lang="ru-RU" dirty="0"/>
              <a:t>в кибербезопасности»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28E7D84-E53B-47FC-90D0-83EB1824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CB6E8-9355-4C42-9EF7-9E4ED7771875}"/>
              </a:ext>
            </a:extLst>
          </p:cNvPr>
          <p:cNvSpPr txBox="1"/>
          <p:nvPr/>
        </p:nvSpPr>
        <p:spPr>
          <a:xfrm>
            <a:off x="821802" y="1585732"/>
            <a:ext cx="72407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Создание «сеточных» фреймворков для различных задач, близких к ИБ</a:t>
            </a:r>
          </a:p>
          <a:p>
            <a:endParaRPr lang="ru-RU" dirty="0"/>
          </a:p>
          <a:p>
            <a:r>
              <a:rPr lang="ru-RU" dirty="0"/>
              <a:t>Изучение имеющихся фреймворков</a:t>
            </a:r>
          </a:p>
          <a:p>
            <a:endParaRPr lang="ru-RU" dirty="0"/>
          </a:p>
          <a:p>
            <a:r>
              <a:rPr lang="ru-RU" dirty="0"/>
              <a:t>Создание близких к реальным задачам сред ИБ</a:t>
            </a:r>
          </a:p>
          <a:p>
            <a:endParaRPr lang="ru-RU" dirty="0"/>
          </a:p>
          <a:p>
            <a:r>
              <a:rPr lang="ru-RU" dirty="0"/>
              <a:t>Обучение агентов</a:t>
            </a:r>
          </a:p>
          <a:p>
            <a:endParaRPr lang="ru-RU" dirty="0"/>
          </a:p>
          <a:p>
            <a:r>
              <a:rPr lang="ru-RU" dirty="0"/>
              <a:t>Исследование больших графов</a:t>
            </a:r>
          </a:p>
          <a:p>
            <a:endParaRPr lang="ru-RU" dirty="0"/>
          </a:p>
          <a:p>
            <a:r>
              <a:rPr lang="ru-RU" dirty="0"/>
              <a:t>Применение </a:t>
            </a:r>
            <a:r>
              <a:rPr lang="en-US" dirty="0"/>
              <a:t>LLM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0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A054A-4297-4AD7-AA61-6209702A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DFB9FF-FFFB-4E7E-83A6-2095F10F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C8663F-3CE8-4E2D-82B7-07C3E790BADB}"/>
              </a:ext>
            </a:extLst>
          </p:cNvPr>
          <p:cNvSpPr/>
          <p:nvPr/>
        </p:nvSpPr>
        <p:spPr>
          <a:xfrm>
            <a:off x="560440" y="1139794"/>
            <a:ext cx="1069273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Книги, учебники</a:t>
            </a:r>
          </a:p>
          <a:p>
            <a:r>
              <a:rPr lang="ru-RU" dirty="0" err="1"/>
              <a:t>Саттон</a:t>
            </a:r>
            <a:r>
              <a:rPr lang="ru-RU" dirty="0"/>
              <a:t>, </a:t>
            </a:r>
            <a:r>
              <a:rPr lang="ru-RU" dirty="0" err="1"/>
              <a:t>Барто</a:t>
            </a:r>
            <a:r>
              <a:rPr lang="ru-RU" dirty="0"/>
              <a:t> «Обучение с подкреплением»</a:t>
            </a:r>
          </a:p>
          <a:p>
            <a:r>
              <a:rPr lang="en-US" dirty="0" err="1"/>
              <a:t>A.Zai</a:t>
            </a:r>
            <a:r>
              <a:rPr lang="en-US" dirty="0"/>
              <a:t>, </a:t>
            </a:r>
            <a:r>
              <a:rPr lang="en-US" dirty="0" err="1"/>
              <a:t>B.Brown</a:t>
            </a:r>
            <a:r>
              <a:rPr lang="ru-RU" dirty="0"/>
              <a:t> «</a:t>
            </a:r>
            <a:r>
              <a:rPr lang="en-US" dirty="0"/>
              <a:t>Deep Reinforcement Learning in Action</a:t>
            </a:r>
            <a:r>
              <a:rPr lang="ru-RU" dirty="0"/>
              <a:t>»</a:t>
            </a:r>
          </a:p>
          <a:p>
            <a:r>
              <a:rPr lang="ru-RU" dirty="0" err="1"/>
              <a:t>А.И.Панов</a:t>
            </a:r>
            <a:r>
              <a:rPr lang="ru-RU" dirty="0"/>
              <a:t> «Введение в методы обучения с подкреплением». МФТИ. 2019</a:t>
            </a:r>
          </a:p>
          <a:p>
            <a:endParaRPr lang="ru-RU" dirty="0"/>
          </a:p>
          <a:p>
            <a:r>
              <a:rPr lang="ru-RU" dirty="0"/>
              <a:t>Теория игр</a:t>
            </a:r>
          </a:p>
          <a:p>
            <a:r>
              <a:rPr lang="ru-RU" dirty="0"/>
              <a:t>Лекции Савватеева</a:t>
            </a:r>
          </a:p>
          <a:p>
            <a:r>
              <a:rPr lang="ru-RU" dirty="0"/>
              <a:t>Петросян</a:t>
            </a:r>
          </a:p>
          <a:p>
            <a:endParaRPr lang="ru-RU" dirty="0"/>
          </a:p>
          <a:p>
            <a:r>
              <a:rPr lang="ru-RU" dirty="0"/>
              <a:t>Курсы</a:t>
            </a:r>
          </a:p>
          <a:p>
            <a:r>
              <a:rPr lang="en-US" dirty="0"/>
              <a:t>ODS.ai </a:t>
            </a:r>
            <a:r>
              <a:rPr lang="ru-RU" dirty="0"/>
              <a:t>курса «</a:t>
            </a:r>
            <a:r>
              <a:rPr lang="en-US" dirty="0"/>
              <a:t>Deep Reinforcement Learning</a:t>
            </a:r>
            <a:r>
              <a:rPr lang="ru-RU" dirty="0"/>
              <a:t>» </a:t>
            </a:r>
            <a:r>
              <a:rPr lang="en-US" dirty="0"/>
              <a:t>(</a:t>
            </a:r>
            <a:r>
              <a:rPr lang="ru-RU" dirty="0"/>
              <a:t>автор Антон Плаксин), </a:t>
            </a:r>
            <a:r>
              <a:rPr lang="en-US" dirty="0">
                <a:hlinkClick r:id="rId2"/>
              </a:rPr>
              <a:t>https://ods.ai/tracks/drlcourse24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Фреймворки</a:t>
            </a:r>
          </a:p>
          <a:p>
            <a:r>
              <a:rPr lang="en-US" dirty="0">
                <a:hlinkClick r:id="rId3"/>
              </a:rPr>
              <a:t>GitHub - </a:t>
            </a:r>
            <a:r>
              <a:rPr lang="en-US" dirty="0" err="1">
                <a:hlinkClick r:id="rId3"/>
              </a:rPr>
              <a:t>openai</a:t>
            </a:r>
            <a:r>
              <a:rPr lang="en-US" dirty="0">
                <a:hlinkClick r:id="rId3"/>
              </a:rPr>
              <a:t>/baselines: </a:t>
            </a:r>
            <a:r>
              <a:rPr lang="en-US" dirty="0" err="1">
                <a:hlinkClick r:id="rId3"/>
              </a:rPr>
              <a:t>OpenAI</a:t>
            </a:r>
            <a:r>
              <a:rPr lang="en-US" dirty="0">
                <a:hlinkClick r:id="rId3"/>
              </a:rPr>
              <a:t> Baselines: high-quality implementations of reinforcement learning algorithms</a:t>
            </a:r>
            <a:endParaRPr lang="ru-RU" dirty="0"/>
          </a:p>
          <a:p>
            <a:r>
              <a:rPr lang="en-US" dirty="0">
                <a:hlinkClick r:id="rId4"/>
              </a:rPr>
              <a:t>GitHub - </a:t>
            </a:r>
            <a:r>
              <a:rPr lang="en-US" dirty="0" err="1">
                <a:hlinkClick r:id="rId4"/>
              </a:rPr>
              <a:t>rlcode</a:t>
            </a:r>
            <a:r>
              <a:rPr lang="en-US" dirty="0">
                <a:hlinkClick r:id="rId4"/>
              </a:rPr>
              <a:t>/reinforcement-learning: Minimal and Clean Reinforcement Learning Examples</a:t>
            </a:r>
            <a:endParaRPr lang="en-US" dirty="0"/>
          </a:p>
          <a:p>
            <a:r>
              <a:rPr lang="ru-RU" dirty="0"/>
              <a:t>https://github.com/Limmen/awesome-rl-for-cybersecurity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62B4D5-8140-4C9A-B99B-CE52DD809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530" y="199659"/>
            <a:ext cx="1033069" cy="1434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9E7600-FA0C-436C-ABB7-3F56CC6F7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828" y="307486"/>
            <a:ext cx="828980" cy="12187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2D984D-FA51-4D13-8094-3F6BF6E35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840" y="372251"/>
            <a:ext cx="925903" cy="12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12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0E8BB-8FE8-42C8-B0DF-438A9850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94" y="2420702"/>
            <a:ext cx="6821972" cy="1392668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Спасибо за внимание</a:t>
            </a:r>
            <a:r>
              <a:rPr lang="en-US" sz="4400" dirty="0"/>
              <a:t>!</a:t>
            </a:r>
            <a:br>
              <a:rPr lang="en-US" sz="4400" dirty="0"/>
            </a:br>
            <a:br>
              <a:rPr lang="ru-RU" sz="4400" dirty="0"/>
            </a:br>
            <a:r>
              <a:rPr lang="ru-RU" sz="4400" dirty="0"/>
              <a:t>Вопросы</a:t>
            </a:r>
            <a:r>
              <a:rPr lang="en-US" sz="4400" dirty="0"/>
              <a:t>?</a:t>
            </a:r>
            <a:endParaRPr lang="ru-RU" sz="44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C4B666B-0117-40F3-AC5C-268C7C4DD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7495" y="4006533"/>
            <a:ext cx="1645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udv.group</a:t>
            </a: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8F6A42-654F-4900-B32B-BE465B92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94" y="4552271"/>
            <a:ext cx="1645921" cy="1645921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CFFE7D4E-1AC8-48CC-A438-B2FF757128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725" y="4763215"/>
            <a:ext cx="7059831" cy="1005407"/>
          </a:xfrm>
        </p:spPr>
        <p:txBody>
          <a:bodyPr/>
          <a:lstStyle/>
          <a:p>
            <a:r>
              <a:rPr lang="ru-RU" altLang="ru-RU" sz="1400" dirty="0"/>
              <a:t>к.ф.-м.н., доцент кафедры «</a:t>
            </a:r>
            <a:r>
              <a:rPr lang="ru-RU" altLang="ru-RU" sz="1400" dirty="0" err="1"/>
              <a:t>АТиСУ</a:t>
            </a:r>
            <a:r>
              <a:rPr lang="ru-RU" altLang="ru-RU" sz="1400" dirty="0"/>
              <a:t>» ИРИТ-РТФ </a:t>
            </a:r>
            <a:r>
              <a:rPr lang="ru-RU" altLang="ru-RU" sz="1400" dirty="0" err="1"/>
              <a:t>УрФУ</a:t>
            </a:r>
            <a:endParaRPr lang="ru-RU" altLang="ru-RU" sz="1400" dirty="0"/>
          </a:p>
          <a:p>
            <a:r>
              <a:rPr lang="ru-RU" altLang="ru-RU" sz="1400" dirty="0"/>
              <a:t>заведующий лабораторией кибербезопасности </a:t>
            </a:r>
            <a:r>
              <a:rPr lang="en-US" altLang="ru-RU" sz="1400" dirty="0"/>
              <a:t>NEO Lab </a:t>
            </a:r>
            <a:r>
              <a:rPr lang="ru-RU" altLang="ru-RU" sz="1400" dirty="0"/>
              <a:t>ИРИТ-РТФ </a:t>
            </a:r>
            <a:r>
              <a:rPr lang="ru-RU" altLang="ru-RU" sz="1400" dirty="0" err="1"/>
              <a:t>УрФУ</a:t>
            </a:r>
            <a:endParaRPr lang="ru-RU" altLang="ru-RU" sz="1400" dirty="0"/>
          </a:p>
          <a:p>
            <a:r>
              <a:rPr lang="ru-RU" altLang="ru-RU" sz="1400" dirty="0"/>
              <a:t>руководитель исследовательского центра </a:t>
            </a:r>
            <a:r>
              <a:rPr lang="en-US" altLang="ru-RU" sz="1400" dirty="0"/>
              <a:t>UDV Group</a:t>
            </a:r>
            <a:endParaRPr lang="ru-RU" altLang="ru-RU" sz="1400" dirty="0"/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8DCCAE2-CDA4-4A9F-8DEE-3977B4991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724" y="4375865"/>
            <a:ext cx="3777348" cy="387350"/>
          </a:xfrm>
        </p:spPr>
        <p:txBody>
          <a:bodyPr/>
          <a:lstStyle/>
          <a:p>
            <a:r>
              <a:rPr lang="ru-RU" altLang="ru-RU" dirty="0"/>
              <a:t>Чернышов Юрий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67350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E73F2-8CC5-4465-8FA4-7604B85A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ru-RU" dirty="0"/>
              <a:t>и аналитики об этом знают</a:t>
            </a:r>
            <a:r>
              <a:rPr lang="en-US" dirty="0"/>
              <a:t>!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40F44B1-AF48-45FC-BD47-E7E2E5A4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22CFEB-C7DB-48E1-B09C-E94036FD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1" y="1050372"/>
            <a:ext cx="5803929" cy="527719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E93D394-A769-4F56-9CB4-5FE6A8E2AE81}"/>
              </a:ext>
            </a:extLst>
          </p:cNvPr>
          <p:cNvSpPr/>
          <p:nvPr/>
        </p:nvSpPr>
        <p:spPr>
          <a:xfrm>
            <a:off x="292071" y="6385023"/>
            <a:ext cx="8109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https://www.gartner.com/en/articles/what-s-new-in-artificial-intelligence-from-the-2023-gartner-hype-cycle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6F19033-AD00-413E-9543-6804A141BCE1}"/>
              </a:ext>
            </a:extLst>
          </p:cNvPr>
          <p:cNvSpPr/>
          <p:nvPr/>
        </p:nvSpPr>
        <p:spPr>
          <a:xfrm>
            <a:off x="726252" y="4078795"/>
            <a:ext cx="1151467" cy="286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8FFD36-4187-46CA-A418-9DED25BC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69" y="1050371"/>
            <a:ext cx="4587199" cy="382266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110A6-BEE8-49EC-83AF-8D2FCDDA438F}"/>
              </a:ext>
            </a:extLst>
          </p:cNvPr>
          <p:cNvSpPr/>
          <p:nvPr/>
        </p:nvSpPr>
        <p:spPr>
          <a:xfrm>
            <a:off x="8037689" y="5017162"/>
            <a:ext cx="1715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 Google Scholar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8643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088C8-E61B-457A-8FDE-8CBD1C91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 (</a:t>
            </a:r>
            <a:r>
              <a:rPr lang="en-US" dirty="0"/>
              <a:t>Reinforcement Learning</a:t>
            </a:r>
            <a:r>
              <a:rPr lang="ru-RU" dirty="0"/>
              <a:t>, </a:t>
            </a:r>
            <a:r>
              <a:rPr lang="en-US" dirty="0"/>
              <a:t>RL)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A2F4D-37F8-4AF5-8E43-0F4F11A4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BE182-013D-4AD9-B321-3D96DFD88990}"/>
              </a:ext>
            </a:extLst>
          </p:cNvPr>
          <p:cNvSpPr txBox="1"/>
          <p:nvPr/>
        </p:nvSpPr>
        <p:spPr>
          <a:xfrm>
            <a:off x="311771" y="4660380"/>
            <a:ext cx="5461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 «проб и ошибок» (</a:t>
            </a:r>
            <a:r>
              <a:rPr lang="en-US" dirty="0"/>
              <a:t>Trial and Error Learning</a:t>
            </a:r>
            <a:r>
              <a:rPr lang="ru-RU" dirty="0"/>
              <a:t>, </a:t>
            </a:r>
            <a:r>
              <a:rPr lang="en-US" dirty="0"/>
              <a:t>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Взаимодействие со средой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Самообучение исследованием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опыта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Нацеленность на получение награды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86975A-F16B-4B07-9EA8-33BD483E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63" y="1277830"/>
            <a:ext cx="3225178" cy="30215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EB11FA-6866-41B9-AB1F-FF902561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27" y="4244994"/>
            <a:ext cx="4170155" cy="15881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4158BF-4663-4410-A9BE-DC6B8832C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43" y="5935542"/>
            <a:ext cx="3657600" cy="34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43CAE8-CF9F-419D-99A2-3C31CEFEC7DA}"/>
              </a:ext>
            </a:extLst>
          </p:cNvPr>
          <p:cNvSpPr txBox="1"/>
          <p:nvPr/>
        </p:nvSpPr>
        <p:spPr>
          <a:xfrm>
            <a:off x="4756520" y="1320344"/>
            <a:ext cx="72482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Агент (</a:t>
            </a:r>
            <a:r>
              <a:rPr lang="en-US" b="1" dirty="0"/>
              <a:t>Agent</a:t>
            </a:r>
            <a:r>
              <a:rPr lang="ru-RU" b="1" dirty="0"/>
              <a:t>)</a:t>
            </a:r>
            <a:r>
              <a:rPr lang="ru-RU" dirty="0"/>
              <a:t> – обучается, принимает решения, целеустремленно воздействует на среду</a:t>
            </a:r>
          </a:p>
          <a:p>
            <a:endParaRPr lang="ru-RU" dirty="0"/>
          </a:p>
          <a:p>
            <a:r>
              <a:rPr lang="ru-RU" b="1" dirty="0"/>
              <a:t>Среда</a:t>
            </a:r>
            <a:r>
              <a:rPr lang="en-US" b="1" dirty="0"/>
              <a:t> (Environment)</a:t>
            </a:r>
            <a:r>
              <a:rPr lang="ru-RU" dirty="0"/>
              <a:t> – все, что вне агента, может находиться в разных состояниях, совершает переходы под воздействием Агента</a:t>
            </a:r>
          </a:p>
          <a:p>
            <a:endParaRPr lang="ru-RU" dirty="0"/>
          </a:p>
          <a:p>
            <a:r>
              <a:rPr lang="ru-RU" b="1" dirty="0"/>
              <a:t>Награда</a:t>
            </a:r>
            <a:r>
              <a:rPr lang="en-US" b="1" dirty="0"/>
              <a:t> (Reward)</a:t>
            </a:r>
            <a:r>
              <a:rPr lang="ru-RU" dirty="0"/>
              <a:t> – информация для Агента о том чего он должен достичь, воздействуя на среду, вычисление вознаграждения – внешний для Агента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272700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79E19-C910-4179-AD47-2BC614B5B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/>
          <a:lstStyle/>
          <a:p>
            <a:r>
              <a:rPr lang="ru-RU" dirty="0"/>
              <a:t>Пример: поиск оптимального пути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32CFAC-D76F-43FC-BAB0-E376B6FC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9E367-7A99-47BC-9E64-2DCDF1020CD4}"/>
              </a:ext>
            </a:extLst>
          </p:cNvPr>
          <p:cNvSpPr txBox="1"/>
          <p:nvPr/>
        </p:nvSpPr>
        <p:spPr>
          <a:xfrm>
            <a:off x="481853" y="1681311"/>
            <a:ext cx="254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Найти путь в лабиринте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34777F-125B-4730-BCC0-7491A2629D3C}"/>
              </a:ext>
            </a:extLst>
          </p:cNvPr>
          <p:cNvSpPr/>
          <p:nvPr/>
        </p:nvSpPr>
        <p:spPr>
          <a:xfrm>
            <a:off x="402602" y="4918824"/>
            <a:ext cx="29057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2"/>
              </a:rPr>
              <a:t>https://github.com/MattChanTK/gym-maze</a:t>
            </a:r>
            <a:endParaRPr lang="ru-RU" sz="1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4EE6AD-AE9B-447D-A3DE-68534631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1" y="2122779"/>
            <a:ext cx="2759193" cy="27239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20D65C-ED61-4671-928B-6F6999AC3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490" y="3484733"/>
            <a:ext cx="6510152" cy="26452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D917ED-978B-4996-9176-6B8CA0985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248" y="883358"/>
            <a:ext cx="2162394" cy="247884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3FC252-E05D-4B6E-A3D3-2567763D29B4}"/>
              </a:ext>
            </a:extLst>
          </p:cNvPr>
          <p:cNvSpPr/>
          <p:nvPr/>
        </p:nvSpPr>
        <p:spPr>
          <a:xfrm>
            <a:off x="4881661" y="2889038"/>
            <a:ext cx="242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https://yandex.ru/maps</a:t>
            </a:r>
          </a:p>
        </p:txBody>
      </p:sp>
    </p:spTree>
    <p:extLst>
      <p:ext uri="{BB962C8B-B14F-4D97-AF65-F5344CB8AC3E}">
        <p14:creationId xmlns:p14="http://schemas.microsoft.com/office/powerpoint/2010/main" val="210850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62176-9CD7-446F-ADE9-C5A9B268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87" y="275163"/>
            <a:ext cx="10515600" cy="683339"/>
          </a:xfrm>
        </p:spPr>
        <p:txBody>
          <a:bodyPr>
            <a:normAutofit fontScale="90000"/>
          </a:bodyPr>
          <a:lstStyle/>
          <a:p>
            <a:r>
              <a:rPr lang="ru-RU" dirty="0"/>
              <a:t>Адаптивные контроллеры</a:t>
            </a:r>
            <a:r>
              <a:rPr lang="en-US" dirty="0"/>
              <a:t> </a:t>
            </a:r>
            <a:r>
              <a:rPr lang="ru-RU" dirty="0"/>
              <a:t>и управление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693740-D726-4DF3-8EA5-30D4DE2D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335" y="1279731"/>
            <a:ext cx="2828641" cy="316240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BC645D1-295B-4FB2-A2C0-1A8E1CD0FB21}"/>
              </a:ext>
            </a:extLst>
          </p:cNvPr>
          <p:cNvSpPr/>
          <p:nvPr/>
        </p:nvSpPr>
        <p:spPr>
          <a:xfrm>
            <a:off x="9022418" y="4750209"/>
            <a:ext cx="29432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11111"/>
                </a:solidFill>
                <a:latin typeface="Roboto"/>
                <a:cs typeface="Times New Roman" panose="02020603050405020304" pitchFamily="18" charset="0"/>
              </a:rPr>
              <a:t>https://itrust.sutd.edu.sg/ </a:t>
            </a:r>
            <a:endParaRPr lang="ru-RU" dirty="0">
              <a:solidFill>
                <a:srgbClr val="111111"/>
              </a:solidFill>
              <a:latin typeface="Roboto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0864A2-B93A-4C24-9C28-0BDC651CE04E}"/>
              </a:ext>
            </a:extLst>
          </p:cNvPr>
          <p:cNvSpPr/>
          <p:nvPr/>
        </p:nvSpPr>
        <p:spPr>
          <a:xfrm>
            <a:off x="6656225" y="5458095"/>
            <a:ext cx="521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https://www.youtube.com/watch?v=i4vCG4clNZQ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FBBB018-0451-4E08-B7D2-FB23E6090592}"/>
              </a:ext>
            </a:extLst>
          </p:cNvPr>
          <p:cNvSpPr/>
          <p:nvPr/>
        </p:nvSpPr>
        <p:spPr>
          <a:xfrm>
            <a:off x="271462" y="5380634"/>
            <a:ext cx="48423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https://www.researchgate.net/publication/328813522_Towards_plugplay_smart_thermostats_inspired_by_reinforcement_learning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336360-06FC-434F-AA74-3E79DED8C5D6}"/>
              </a:ext>
            </a:extLst>
          </p:cNvPr>
          <p:cNvSpPr/>
          <p:nvPr/>
        </p:nvSpPr>
        <p:spPr>
          <a:xfrm>
            <a:off x="271462" y="4541942"/>
            <a:ext cx="4772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https://www.deepmind.com/blog/deepmind-ai-reduces-google-data-centre-cooling-bill-by-40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9CE1EA-2D51-4C71-B604-50A83035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513" y="1215239"/>
            <a:ext cx="5353540" cy="24669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6603B7-D799-48FC-8BBE-83B069340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58" y="1324825"/>
            <a:ext cx="2837974" cy="17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0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79E19-C910-4179-AD47-2BC614B5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32CFAC-D76F-43FC-BAB0-E376B6FC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9E367-7A99-47BC-9E64-2DCDF1020CD4}"/>
              </a:ext>
            </a:extLst>
          </p:cNvPr>
          <p:cNvSpPr txBox="1"/>
          <p:nvPr/>
        </p:nvSpPr>
        <p:spPr>
          <a:xfrm>
            <a:off x="838199" y="1814743"/>
            <a:ext cx="59814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Компания </a:t>
            </a:r>
            <a:r>
              <a:rPr lang="en-US" dirty="0"/>
              <a:t>DeepMind </a:t>
            </a:r>
            <a:r>
              <a:rPr lang="ru-RU" dirty="0"/>
              <a:t>создала самообучающуюся программу игры в </a:t>
            </a:r>
            <a:r>
              <a:rPr lang="ru-RU" dirty="0" err="1"/>
              <a:t>Го</a:t>
            </a:r>
            <a:r>
              <a:rPr lang="ru-RU" dirty="0"/>
              <a:t> которая победила чемпионов среди людей </a:t>
            </a:r>
            <a:r>
              <a:rPr lang="en-US" b="1" dirty="0" err="1"/>
              <a:t>Ke</a:t>
            </a:r>
            <a:r>
              <a:rPr lang="en-US" b="1" dirty="0"/>
              <a:t> </a:t>
            </a:r>
            <a:r>
              <a:rPr lang="en-US" b="1" dirty="0" err="1"/>
              <a:t>Jie</a:t>
            </a:r>
            <a:r>
              <a:rPr lang="en-US" b="1" dirty="0"/>
              <a:t> (China)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Lee </a:t>
            </a:r>
            <a:r>
              <a:rPr lang="en-US" b="1" dirty="0" err="1"/>
              <a:t>Sadol</a:t>
            </a:r>
            <a:r>
              <a:rPr lang="en-US" b="1" dirty="0"/>
              <a:t> (Korea)</a:t>
            </a:r>
            <a:r>
              <a:rPr lang="en-US" dirty="0"/>
              <a:t>, </a:t>
            </a:r>
            <a:endParaRPr lang="ru-RU" dirty="0"/>
          </a:p>
          <a:p>
            <a:r>
              <a:rPr lang="en-US" dirty="0"/>
              <a:t>“AlphaGo - The Movie | Full award-winning documentary”, https://www.youtube.com/watch?v=WXuK6gekU1Y</a:t>
            </a:r>
          </a:p>
          <a:p>
            <a:endParaRPr lang="ru-RU" dirty="0"/>
          </a:p>
          <a:p>
            <a:r>
              <a:rPr lang="en-US" dirty="0"/>
              <a:t>“</a:t>
            </a:r>
            <a:r>
              <a:rPr lang="ru-RU" dirty="0"/>
              <a:t>37 ход</a:t>
            </a:r>
            <a:r>
              <a:rPr lang="en-US" dirty="0"/>
              <a:t>”</a:t>
            </a:r>
            <a:r>
              <a:rPr lang="ru-RU" dirty="0"/>
              <a:t> машины признан величайшим в истории</a:t>
            </a:r>
            <a:r>
              <a:rPr lang="en-US" dirty="0"/>
              <a:t> </a:t>
            </a:r>
            <a:r>
              <a:rPr lang="ru-RU" dirty="0"/>
              <a:t>игры </a:t>
            </a:r>
            <a:r>
              <a:rPr lang="ru-RU" dirty="0" err="1"/>
              <a:t>Го</a:t>
            </a:r>
            <a:r>
              <a:rPr lang="en-US" dirty="0"/>
              <a:t>, </a:t>
            </a:r>
            <a:endParaRPr lang="ru-RU" dirty="0"/>
          </a:p>
          <a:p>
            <a:r>
              <a:rPr lang="ru-RU" dirty="0"/>
              <a:t>Официальный девятый дан</a:t>
            </a:r>
            <a:endParaRPr lang="en-US" dirty="0"/>
          </a:p>
          <a:p>
            <a:endParaRPr lang="en-US" dirty="0"/>
          </a:p>
          <a:p>
            <a:r>
              <a:rPr lang="en-US" dirty="0"/>
              <a:t>AlphaGo Zero </a:t>
            </a:r>
            <a:r>
              <a:rPr lang="ru-RU" dirty="0"/>
              <a:t>победила </a:t>
            </a:r>
            <a:r>
              <a:rPr lang="en-US" dirty="0"/>
              <a:t>Alpha Go </a:t>
            </a:r>
            <a:r>
              <a:rPr lang="ru-RU" dirty="0"/>
              <a:t>со счетом </a:t>
            </a:r>
            <a:r>
              <a:rPr lang="en-US" dirty="0"/>
              <a:t>100:0</a:t>
            </a:r>
            <a:r>
              <a:rPr lang="ru-RU" dirty="0"/>
              <a:t> после трех дней обучения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617A27-EB76-41D2-AC6A-D49C3547FB28}"/>
              </a:ext>
            </a:extLst>
          </p:cNvPr>
          <p:cNvSpPr/>
          <p:nvPr/>
        </p:nvSpPr>
        <p:spPr>
          <a:xfrm>
            <a:off x="7662257" y="3316172"/>
            <a:ext cx="3792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https://en.wikipedia.org/wiki/AlphaGo_versus_Lee_Sedol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0B5662-BBBB-4127-955B-1D8BD090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347" y="605618"/>
            <a:ext cx="2804453" cy="271055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9F8293-94C6-42D4-87B1-C3388D62AF88}"/>
              </a:ext>
            </a:extLst>
          </p:cNvPr>
          <p:cNvSpPr/>
          <p:nvPr/>
        </p:nvSpPr>
        <p:spPr>
          <a:xfrm>
            <a:off x="7856166" y="5992495"/>
            <a:ext cx="39721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https://www.youtube.com/watch?v=WXuK6gekU1Y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BA5072-4C3C-4F6C-BCC7-215EFE04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395" y="3859489"/>
            <a:ext cx="2716356" cy="19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A6C9C-53BC-4B92-8877-505D8EE7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</a:t>
            </a:r>
            <a:r>
              <a:rPr lang="ru-RU" dirty="0"/>
              <a:t>для обучения</a:t>
            </a:r>
            <a:r>
              <a:rPr lang="en-US" dirty="0"/>
              <a:t> LLM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0AE62A-D8C0-4A5D-808E-17D85996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8D22E9-173B-4887-924A-BC8F27D3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9023"/>
            <a:ext cx="9091356" cy="56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690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62904</TotalTime>
  <Words>1658</Words>
  <Application>Microsoft Office PowerPoint</Application>
  <PresentationFormat>Широкоэкранный</PresentationFormat>
  <Paragraphs>247</Paragraphs>
  <Slides>33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0" baseType="lpstr">
      <vt:lpstr>Roboto</vt:lpstr>
      <vt:lpstr>Times New Roman</vt:lpstr>
      <vt:lpstr>Calibri Light</vt:lpstr>
      <vt:lpstr>Golos Text</vt:lpstr>
      <vt:lpstr>Arial</vt:lpstr>
      <vt:lpstr>Calibri</vt:lpstr>
      <vt:lpstr>Тема Office</vt:lpstr>
      <vt:lpstr>Мультиагентное обучение с подкреплением в задачах ИБ</vt:lpstr>
      <vt:lpstr>Об авторе</vt:lpstr>
      <vt:lpstr>Системы усложняются</vt:lpstr>
      <vt:lpstr>… и аналитики об этом знают!</vt:lpstr>
      <vt:lpstr>Обучение с подкреплением (Reinforcement Learning, RL)</vt:lpstr>
      <vt:lpstr>Пример: поиск оптимального пути</vt:lpstr>
      <vt:lpstr>Адаптивные контроллеры и управление</vt:lpstr>
      <vt:lpstr>AlphaGo</vt:lpstr>
      <vt:lpstr>RLHF для обучения LLM</vt:lpstr>
      <vt:lpstr>RL в робототехнике</vt:lpstr>
      <vt:lpstr>Очень простой пример: «10-рукий бандит»</vt:lpstr>
      <vt:lpstr>Марковские процессы принятия решений</vt:lpstr>
      <vt:lpstr>Динамическое программирование</vt:lpstr>
      <vt:lpstr>Метод Монте-Карло (model-agnostic)</vt:lpstr>
      <vt:lpstr>Temporal Difference методы (model-agnostic)</vt:lpstr>
      <vt:lpstr>Deep RL: все началось с успеха deep ML для “Atari games”</vt:lpstr>
      <vt:lpstr>Сети глубокого ML</vt:lpstr>
      <vt:lpstr>Инструменты Deep RL: нейронные сети, Replay memory, Online/Target Q-networks</vt:lpstr>
      <vt:lpstr>Actor - Critic</vt:lpstr>
      <vt:lpstr>Multi-agent Deep Reinforcement Learning (MADRL)</vt:lpstr>
      <vt:lpstr>Простой пример Q-обучения с совместными действиями агентов</vt:lpstr>
      <vt:lpstr>Сложности для многоагентного Deep RL</vt:lpstr>
      <vt:lpstr>Примеры применения MAS DRL в кибербезопасности</vt:lpstr>
      <vt:lpstr>gymnasium</vt:lpstr>
      <vt:lpstr>env</vt:lpstr>
      <vt:lpstr>gym-idsgame</vt:lpstr>
      <vt:lpstr>RL для тестирования на проникновение, среда PenGym</vt:lpstr>
      <vt:lpstr> Cyber Operations Research Gym (CybORG)</vt:lpstr>
      <vt:lpstr>RL для IDS</vt:lpstr>
      <vt:lpstr>Итоги, выводы, планы</vt:lpstr>
      <vt:lpstr>Направление работы исследовательского коллектива «RL в кибербезопасности»</vt:lpstr>
      <vt:lpstr>Полезные ссылки</vt:lpstr>
      <vt:lpstr>Спасибо за внимание!  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Казьмина Алиса Александровна</dc:creator>
  <cp:lastModifiedBy>Чернышов Юрий Юрьевич</cp:lastModifiedBy>
  <cp:revision>725</cp:revision>
  <dcterms:created xsi:type="dcterms:W3CDTF">2021-01-20T09:22:26Z</dcterms:created>
  <dcterms:modified xsi:type="dcterms:W3CDTF">2024-12-16T04:04:28Z</dcterms:modified>
</cp:coreProperties>
</file>